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5"/>
  </p:notesMasterIdLst>
  <p:sldIdLst>
    <p:sldId id="256" r:id="rId2"/>
    <p:sldId id="286" r:id="rId3"/>
    <p:sldId id="302" r:id="rId4"/>
    <p:sldId id="304" r:id="rId5"/>
    <p:sldId id="3467" r:id="rId6"/>
    <p:sldId id="305" r:id="rId7"/>
    <p:sldId id="306" r:id="rId8"/>
    <p:sldId id="3470" r:id="rId9"/>
    <p:sldId id="3468" r:id="rId10"/>
    <p:sldId id="3472" r:id="rId11"/>
    <p:sldId id="3476" r:id="rId12"/>
    <p:sldId id="3483" r:id="rId13"/>
    <p:sldId id="3484" r:id="rId14"/>
    <p:sldId id="3469" r:id="rId15"/>
    <p:sldId id="3477" r:id="rId16"/>
    <p:sldId id="3475" r:id="rId17"/>
    <p:sldId id="3478" r:id="rId18"/>
    <p:sldId id="3479" r:id="rId19"/>
    <p:sldId id="3481" r:id="rId20"/>
    <p:sldId id="3480" r:id="rId21"/>
    <p:sldId id="3473" r:id="rId22"/>
    <p:sldId id="277"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74" autoAdjust="0"/>
  </p:normalViewPr>
  <p:slideViewPr>
    <p:cSldViewPr snapToGrid="0">
      <p:cViewPr varScale="1">
        <p:scale>
          <a:sx n="76" d="100"/>
          <a:sy n="76" d="100"/>
        </p:scale>
        <p:origin x="72" y="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755630202752725E-2"/>
          <c:y val="7.260608316881248E-2"/>
          <c:w val="0.92024436979724733"/>
          <c:h val="0.75802681150191242"/>
        </c:manualLayout>
      </c:layout>
      <c:lineChart>
        <c:grouping val="standard"/>
        <c:varyColors val="0"/>
        <c:ser>
          <c:idx val="0"/>
          <c:order val="0"/>
          <c:tx>
            <c:strRef>
              <c:f>Sheet1!$A$2</c:f>
              <c:strCache>
                <c:ptCount val="1"/>
                <c:pt idx="0">
                  <c:v>numărul persoanelor cu venituri mai mare de un milion</c:v>
                </c:pt>
              </c:strCache>
            </c:strRef>
          </c:tx>
          <c:spPr>
            <a:ln w="63500" cap="rnd">
              <a:solidFill>
                <a:schemeClr val="bg1"/>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Sheet1!$B$2:$N$2</c:f>
              <c:numCache>
                <c:formatCode>General</c:formatCode>
                <c:ptCount val="13"/>
                <c:pt idx="0">
                  <c:v>162</c:v>
                </c:pt>
                <c:pt idx="1">
                  <c:v>204</c:v>
                </c:pt>
                <c:pt idx="2">
                  <c:v>225</c:v>
                </c:pt>
                <c:pt idx="3">
                  <c:v>243</c:v>
                </c:pt>
                <c:pt idx="4">
                  <c:v>314</c:v>
                </c:pt>
                <c:pt idx="5">
                  <c:v>358</c:v>
                </c:pt>
                <c:pt idx="6">
                  <c:v>422</c:v>
                </c:pt>
                <c:pt idx="7">
                  <c:v>537</c:v>
                </c:pt>
                <c:pt idx="8">
                  <c:v>1760</c:v>
                </c:pt>
                <c:pt idx="9">
                  <c:v>2515</c:v>
                </c:pt>
                <c:pt idx="10">
                  <c:v>2962</c:v>
                </c:pt>
                <c:pt idx="11">
                  <c:v>4007</c:v>
                </c:pt>
                <c:pt idx="12">
                  <c:v>4810</c:v>
                </c:pt>
              </c:numCache>
            </c:numRef>
          </c:val>
          <c:smooth val="0"/>
          <c:extLst>
            <c:ext xmlns:c16="http://schemas.microsoft.com/office/drawing/2014/chart" uri="{C3380CC4-5D6E-409C-BE32-E72D297353CC}">
              <c16:uniqueId val="{00000000-5EAE-4A42-BCB6-F04902562A51}"/>
            </c:ext>
          </c:extLst>
        </c:ser>
        <c:dLbls>
          <c:dLblPos val="t"/>
          <c:showLegendKey val="0"/>
          <c:showVal val="1"/>
          <c:showCatName val="0"/>
          <c:showSerName val="0"/>
          <c:showPercent val="0"/>
          <c:showBubbleSize val="0"/>
        </c:dLbls>
        <c:marker val="1"/>
        <c:smooth val="0"/>
        <c:axId val="64936784"/>
        <c:axId val="64935952"/>
      </c:lineChart>
      <c:catAx>
        <c:axId val="64936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5952"/>
        <c:crosses val="autoZero"/>
        <c:auto val="1"/>
        <c:lblAlgn val="ctr"/>
        <c:lblOffset val="100"/>
        <c:noMultiLvlLbl val="0"/>
      </c:catAx>
      <c:valAx>
        <c:axId val="649359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BEEC4-46F4-4866-ADB7-5F6361FF6F1E}"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ru-RU"/>
        </a:p>
      </dgm:t>
    </dgm:pt>
    <dgm:pt modelId="{9025A2C9-2867-4969-86AE-BA27A63747B6}">
      <dgm:prSet phldrT="[Text]"/>
      <dgm:spPr/>
      <dgm:t>
        <a:bodyPr/>
        <a:lstStyle/>
        <a:p>
          <a:r>
            <a:rPr lang="ro-RO" dirty="0"/>
            <a:t>Ministerul Finanțelor</a:t>
          </a:r>
          <a:endParaRPr lang="ru-RU" dirty="0"/>
        </a:p>
      </dgm:t>
    </dgm:pt>
    <dgm:pt modelId="{4F9F7C76-9828-4B00-859E-BD50D99DB7C5}" type="parTrans" cxnId="{B1D92D23-9AA1-455E-9D85-9EB99B831FE0}">
      <dgm:prSet/>
      <dgm:spPr/>
      <dgm:t>
        <a:bodyPr/>
        <a:lstStyle/>
        <a:p>
          <a:endParaRPr lang="ru-RU"/>
        </a:p>
      </dgm:t>
    </dgm:pt>
    <dgm:pt modelId="{1BDC326B-69A4-4CF7-8693-FF53331651D8}" type="sibTrans" cxnId="{B1D92D23-9AA1-455E-9D85-9EB99B831FE0}">
      <dgm:prSet/>
      <dgm:spPr/>
      <dgm:t>
        <a:bodyPr/>
        <a:lstStyle/>
        <a:p>
          <a:endParaRPr lang="ru-RU"/>
        </a:p>
      </dgm:t>
    </dgm:pt>
    <dgm:pt modelId="{B13A7D3D-B234-4CCD-B923-063CA69E2858}">
      <dgm:prSet phldrT="[Text]" custT="1"/>
      <dgm:spPr/>
      <dgm:t>
        <a:bodyPr/>
        <a:lstStyle/>
        <a:p>
          <a:r>
            <a:rPr lang="ro-RO" sz="1800" dirty="0"/>
            <a:t>Asigură asistența metodologică în implementarea legislației fiscale</a:t>
          </a:r>
          <a:endParaRPr lang="ru-RU" sz="1800" dirty="0"/>
        </a:p>
      </dgm:t>
    </dgm:pt>
    <dgm:pt modelId="{30C90ADB-AA86-4308-A5C6-DAA0241FFEBD}" type="parTrans" cxnId="{B06F4977-7207-4045-9354-03A4E00E8AE9}">
      <dgm:prSet/>
      <dgm:spPr/>
      <dgm:t>
        <a:bodyPr/>
        <a:lstStyle/>
        <a:p>
          <a:endParaRPr lang="ru-RU"/>
        </a:p>
      </dgm:t>
    </dgm:pt>
    <dgm:pt modelId="{A4CA9528-1D7E-46B3-B471-A4A8318FAD4A}" type="sibTrans" cxnId="{B06F4977-7207-4045-9354-03A4E00E8AE9}">
      <dgm:prSet/>
      <dgm:spPr/>
      <dgm:t>
        <a:bodyPr/>
        <a:lstStyle/>
        <a:p>
          <a:endParaRPr lang="ru-RU"/>
        </a:p>
      </dgm:t>
    </dgm:pt>
    <dgm:pt modelId="{5EFADB2B-7358-4FB2-A43D-8CEA1144E047}">
      <dgm:prSet phldrT="[Text]" custT="1"/>
      <dgm:spPr/>
      <dgm:t>
        <a:bodyPr/>
        <a:lstStyle/>
        <a:p>
          <a:r>
            <a:rPr lang="ro-RO" sz="1800" dirty="0"/>
            <a:t>Aprobă bugetul, structura și șeful SFS, SV</a:t>
          </a:r>
          <a:endParaRPr lang="ru-RU" sz="1800" dirty="0"/>
        </a:p>
      </dgm:t>
    </dgm:pt>
    <dgm:pt modelId="{07D2E2AF-A36C-4179-AD79-FEABF2819CFF}" type="parTrans" cxnId="{61E47703-4C42-48D9-84BF-F276971E2A30}">
      <dgm:prSet/>
      <dgm:spPr/>
      <dgm:t>
        <a:bodyPr/>
        <a:lstStyle/>
        <a:p>
          <a:endParaRPr lang="ru-RU"/>
        </a:p>
      </dgm:t>
    </dgm:pt>
    <dgm:pt modelId="{BC48F178-6BFB-4897-81D3-32B4BB3D6C63}" type="sibTrans" cxnId="{61E47703-4C42-48D9-84BF-F276971E2A30}">
      <dgm:prSet/>
      <dgm:spPr/>
      <dgm:t>
        <a:bodyPr/>
        <a:lstStyle/>
        <a:p>
          <a:endParaRPr lang="ru-RU"/>
        </a:p>
      </dgm:t>
    </dgm:pt>
    <dgm:pt modelId="{30C6D6AB-74FE-400E-AD1D-0B1DC5DB192C}">
      <dgm:prSet phldrT="[Text]"/>
      <dgm:spPr/>
      <dgm:t>
        <a:bodyPr/>
        <a:lstStyle/>
        <a:p>
          <a:r>
            <a:rPr lang="ro-RO" dirty="0"/>
            <a:t>Serviciul Fiscal de Stat</a:t>
          </a:r>
          <a:endParaRPr lang="ru-RU" dirty="0"/>
        </a:p>
      </dgm:t>
    </dgm:pt>
    <dgm:pt modelId="{6F90ED33-D8B9-40DE-8360-27E0C07C32F8}" type="parTrans" cxnId="{B30D5E9F-8F35-45E7-A6F2-C3C9E7F87D61}">
      <dgm:prSet/>
      <dgm:spPr/>
      <dgm:t>
        <a:bodyPr/>
        <a:lstStyle/>
        <a:p>
          <a:endParaRPr lang="ru-RU"/>
        </a:p>
      </dgm:t>
    </dgm:pt>
    <dgm:pt modelId="{0D64E08F-C7DB-45F3-AED7-AB2299E6612B}" type="sibTrans" cxnId="{B30D5E9F-8F35-45E7-A6F2-C3C9E7F87D61}">
      <dgm:prSet/>
      <dgm:spPr/>
      <dgm:t>
        <a:bodyPr/>
        <a:lstStyle/>
        <a:p>
          <a:endParaRPr lang="ru-RU"/>
        </a:p>
      </dgm:t>
    </dgm:pt>
    <dgm:pt modelId="{216155D1-7564-4600-9836-F25554F7B21D}">
      <dgm:prSet phldrT="[Text]" custT="1"/>
      <dgm:spPr/>
      <dgm:t>
        <a:bodyPr/>
        <a:lstStyle/>
        <a:p>
          <a:r>
            <a:rPr lang="ro-RO" sz="1800" dirty="0"/>
            <a:t>Interacționează cu alte autorități în vederea unei administrări eficiente</a:t>
          </a:r>
          <a:endParaRPr lang="ru-RU" sz="1800" dirty="0"/>
        </a:p>
      </dgm:t>
    </dgm:pt>
    <dgm:pt modelId="{A256F270-C9CE-4B6E-AB64-6746C199F545}" type="parTrans" cxnId="{3D7991F6-328F-4128-9AB4-7BDF150C8332}">
      <dgm:prSet/>
      <dgm:spPr/>
      <dgm:t>
        <a:bodyPr/>
        <a:lstStyle/>
        <a:p>
          <a:endParaRPr lang="ru-RU"/>
        </a:p>
      </dgm:t>
    </dgm:pt>
    <dgm:pt modelId="{8595EB86-A9E3-4462-BBA0-DED0887FA6EE}" type="sibTrans" cxnId="{3D7991F6-328F-4128-9AB4-7BDF150C8332}">
      <dgm:prSet/>
      <dgm:spPr/>
      <dgm:t>
        <a:bodyPr/>
        <a:lstStyle/>
        <a:p>
          <a:endParaRPr lang="ru-RU"/>
        </a:p>
      </dgm:t>
    </dgm:pt>
    <dgm:pt modelId="{D652C11A-2AC1-4011-9690-D644585AC174}">
      <dgm:prSet phldrT="[Text]"/>
      <dgm:spPr/>
      <dgm:t>
        <a:bodyPr/>
        <a:lstStyle/>
        <a:p>
          <a:r>
            <a:rPr lang="ro-RO" dirty="0"/>
            <a:t>Serviciul Vamal</a:t>
          </a:r>
          <a:endParaRPr lang="ru-RU" dirty="0"/>
        </a:p>
      </dgm:t>
    </dgm:pt>
    <dgm:pt modelId="{DE3231BC-7304-4628-A3A0-37D0E29E3A79}" type="parTrans" cxnId="{199EE32E-FFEA-4CE7-8995-EDFFD218B718}">
      <dgm:prSet/>
      <dgm:spPr/>
      <dgm:t>
        <a:bodyPr/>
        <a:lstStyle/>
        <a:p>
          <a:endParaRPr lang="ru-RU"/>
        </a:p>
      </dgm:t>
    </dgm:pt>
    <dgm:pt modelId="{200D5093-02C5-4438-9DBF-6C33B90FC908}" type="sibTrans" cxnId="{199EE32E-FFEA-4CE7-8995-EDFFD218B718}">
      <dgm:prSet/>
      <dgm:spPr/>
      <dgm:t>
        <a:bodyPr/>
        <a:lstStyle/>
        <a:p>
          <a:endParaRPr lang="ru-RU"/>
        </a:p>
      </dgm:t>
    </dgm:pt>
    <dgm:pt modelId="{487A964A-21E2-4144-AE45-4B5ECE4182F2}">
      <dgm:prSet phldrT="[Text]" custT="1"/>
      <dgm:spPr/>
      <dgm:t>
        <a:bodyPr/>
        <a:lstStyle/>
        <a:p>
          <a:r>
            <a:rPr lang="ro-RO" sz="1800" b="1" dirty="0"/>
            <a:t>PARLAMENTUL </a:t>
          </a:r>
          <a:r>
            <a:rPr lang="ro-RO" sz="1800" dirty="0"/>
            <a:t>– aprobă legislația fiscală de gradul I</a:t>
          </a:r>
          <a:endParaRPr lang="ru-RU" sz="1800" dirty="0"/>
        </a:p>
      </dgm:t>
    </dgm:pt>
    <dgm:pt modelId="{D1C9C6CD-29DF-4CBF-8319-CBE975D7EC5A}" type="parTrans" cxnId="{CE251BAA-D2C3-44D5-99A8-EADF1520B28D}">
      <dgm:prSet/>
      <dgm:spPr/>
      <dgm:t>
        <a:bodyPr/>
        <a:lstStyle/>
        <a:p>
          <a:endParaRPr lang="ru-RU"/>
        </a:p>
      </dgm:t>
    </dgm:pt>
    <dgm:pt modelId="{FAF1E8F2-DFCA-4A6F-BD47-233466EF359B}" type="sibTrans" cxnId="{CE251BAA-D2C3-44D5-99A8-EADF1520B28D}">
      <dgm:prSet/>
      <dgm:spPr/>
      <dgm:t>
        <a:bodyPr/>
        <a:lstStyle/>
        <a:p>
          <a:endParaRPr lang="ru-RU"/>
        </a:p>
      </dgm:t>
    </dgm:pt>
    <dgm:pt modelId="{927EA22B-3858-42AC-8259-F72BE1459AF6}">
      <dgm:prSet phldrT="[Text]" custT="1"/>
      <dgm:spPr/>
      <dgm:t>
        <a:bodyPr/>
        <a:lstStyle/>
        <a:p>
          <a:r>
            <a:rPr lang="ro-RO" sz="1600" b="1" dirty="0"/>
            <a:t>MINISTERELE DE RAMURĂ</a:t>
          </a:r>
          <a:r>
            <a:rPr lang="ro-RO" sz="1600" dirty="0"/>
            <a:t> – realizează politica în domeniile parafiscale delegate SFS și asistența metodologică </a:t>
          </a:r>
          <a:endParaRPr lang="ru-RU" sz="1600" dirty="0"/>
        </a:p>
      </dgm:t>
    </dgm:pt>
    <dgm:pt modelId="{87CCB52C-4D50-4304-BDCE-E3D21E277663}" type="parTrans" cxnId="{AEC29508-B1A7-4EAF-A76B-4623862710E5}">
      <dgm:prSet/>
      <dgm:spPr/>
      <dgm:t>
        <a:bodyPr/>
        <a:lstStyle/>
        <a:p>
          <a:endParaRPr lang="ru-RU"/>
        </a:p>
      </dgm:t>
    </dgm:pt>
    <dgm:pt modelId="{DAC49AEA-D707-45E5-916D-9809F3EB4F07}" type="sibTrans" cxnId="{AEC29508-B1A7-4EAF-A76B-4623862710E5}">
      <dgm:prSet/>
      <dgm:spPr/>
      <dgm:t>
        <a:bodyPr/>
        <a:lstStyle/>
        <a:p>
          <a:endParaRPr lang="ru-RU"/>
        </a:p>
      </dgm:t>
    </dgm:pt>
    <dgm:pt modelId="{FEE98B10-31B1-4DC7-B035-AF8B1863E1D1}">
      <dgm:prSet phldrT="[Text]" custT="1"/>
      <dgm:spPr/>
      <dgm:t>
        <a:bodyPr/>
        <a:lstStyle/>
        <a:p>
          <a:r>
            <a:rPr lang="ro-RO" sz="1800" dirty="0"/>
            <a:t>Asigură administrarea impozitelor, taxelor și plăților delegate</a:t>
          </a:r>
          <a:endParaRPr lang="ru-RU" sz="1800" dirty="0"/>
        </a:p>
      </dgm:t>
    </dgm:pt>
    <dgm:pt modelId="{6E69BEE6-E036-4DA5-9ABE-C0187D19BB55}" type="sibTrans" cxnId="{8E64271B-ECD2-40CF-AF98-F2ABA67CFEC0}">
      <dgm:prSet/>
      <dgm:spPr/>
      <dgm:t>
        <a:bodyPr/>
        <a:lstStyle/>
        <a:p>
          <a:endParaRPr lang="ru-RU"/>
        </a:p>
      </dgm:t>
    </dgm:pt>
    <dgm:pt modelId="{ADD254E0-04F2-4B72-86AD-CF568651D35C}" type="parTrans" cxnId="{8E64271B-ECD2-40CF-AF98-F2ABA67CFEC0}">
      <dgm:prSet/>
      <dgm:spPr/>
      <dgm:t>
        <a:bodyPr/>
        <a:lstStyle/>
        <a:p>
          <a:endParaRPr lang="ru-RU"/>
        </a:p>
      </dgm:t>
    </dgm:pt>
    <dgm:pt modelId="{73F40576-E62C-4313-AA8C-605214A4C9EB}">
      <dgm:prSet phldrT="[Text]" custT="1"/>
      <dgm:spPr/>
      <dgm:t>
        <a:bodyPr/>
        <a:lstStyle/>
        <a:p>
          <a:r>
            <a:rPr lang="ro-RO" sz="1800" dirty="0"/>
            <a:t>Realizează politica în domeniul fiscal</a:t>
          </a:r>
          <a:endParaRPr lang="ru-RU" sz="1800" dirty="0"/>
        </a:p>
      </dgm:t>
    </dgm:pt>
    <dgm:pt modelId="{83E0C25C-8593-42BF-87AA-3E580C60D9FD}" type="parTrans" cxnId="{B5D05308-2959-4B54-9F4A-830BC5681EE9}">
      <dgm:prSet/>
      <dgm:spPr/>
      <dgm:t>
        <a:bodyPr/>
        <a:lstStyle/>
        <a:p>
          <a:endParaRPr lang="ru-RU"/>
        </a:p>
      </dgm:t>
    </dgm:pt>
    <dgm:pt modelId="{C85CB74C-843C-434A-93C0-0EA5A97A7D55}" type="sibTrans" cxnId="{B5D05308-2959-4B54-9F4A-830BC5681EE9}">
      <dgm:prSet/>
      <dgm:spPr/>
      <dgm:t>
        <a:bodyPr/>
        <a:lstStyle/>
        <a:p>
          <a:endParaRPr lang="ru-RU"/>
        </a:p>
      </dgm:t>
    </dgm:pt>
    <dgm:pt modelId="{3478E8AB-B399-4E00-9FA5-F0A77F668B9F}">
      <dgm:prSet phldrT="[Text]"/>
      <dgm:spPr/>
      <dgm:t>
        <a:bodyPr/>
        <a:lstStyle/>
        <a:p>
          <a:r>
            <a:rPr lang="ro-RO" dirty="0"/>
            <a:t>Alte autorități</a:t>
          </a:r>
          <a:endParaRPr lang="ru-RU" dirty="0"/>
        </a:p>
      </dgm:t>
    </dgm:pt>
    <dgm:pt modelId="{77B94898-2074-4D25-B09B-E747BCB5DBD1}" type="parTrans" cxnId="{815C8BA4-FAE7-429C-91D4-D3E688A7CFD1}">
      <dgm:prSet/>
      <dgm:spPr/>
      <dgm:t>
        <a:bodyPr/>
        <a:lstStyle/>
        <a:p>
          <a:endParaRPr lang="ru-MD"/>
        </a:p>
      </dgm:t>
    </dgm:pt>
    <dgm:pt modelId="{5E10C74B-EF23-4C82-B409-6B559F424C8C}" type="sibTrans" cxnId="{815C8BA4-FAE7-429C-91D4-D3E688A7CFD1}">
      <dgm:prSet/>
      <dgm:spPr/>
      <dgm:t>
        <a:bodyPr/>
        <a:lstStyle/>
        <a:p>
          <a:endParaRPr lang="ru-MD"/>
        </a:p>
      </dgm:t>
    </dgm:pt>
    <dgm:pt modelId="{CF784F31-616C-472E-835E-25E995ECA9CD}">
      <dgm:prSet phldrT="[Text]"/>
      <dgm:spPr/>
      <dgm:t>
        <a:bodyPr/>
        <a:lstStyle/>
        <a:p>
          <a:r>
            <a:rPr lang="ro-RO" dirty="0"/>
            <a:t>Asigură administrarea impozitelor, taxelor și plăților delegate în cazul importului și exportului</a:t>
          </a:r>
          <a:endParaRPr lang="ru-RU" dirty="0"/>
        </a:p>
      </dgm:t>
    </dgm:pt>
    <dgm:pt modelId="{FE4FC844-D5CF-485A-BE70-B076EB2FC476}" type="parTrans" cxnId="{98DD103E-D5AD-4403-9B6E-9F3C15009D14}">
      <dgm:prSet/>
      <dgm:spPr/>
      <dgm:t>
        <a:bodyPr/>
        <a:lstStyle/>
        <a:p>
          <a:endParaRPr lang="ru-MD"/>
        </a:p>
      </dgm:t>
    </dgm:pt>
    <dgm:pt modelId="{77BB4D79-5758-474C-B33C-5855CB947F2C}" type="sibTrans" cxnId="{98DD103E-D5AD-4403-9B6E-9F3C15009D14}">
      <dgm:prSet/>
      <dgm:spPr/>
      <dgm:t>
        <a:bodyPr/>
        <a:lstStyle/>
        <a:p>
          <a:endParaRPr lang="ru-MD"/>
        </a:p>
      </dgm:t>
    </dgm:pt>
    <dgm:pt modelId="{92D8FCE2-7C5D-4A22-86CC-08CEDE4229BF}">
      <dgm:prSet phldrT="[Text]"/>
      <dgm:spPr/>
      <dgm:t>
        <a:bodyPr/>
        <a:lstStyle/>
        <a:p>
          <a:r>
            <a:rPr lang="ro-RO" dirty="0"/>
            <a:t>Interacționează cu alte autorități în vederea unei administrări eficiente</a:t>
          </a:r>
          <a:endParaRPr lang="ru-RU" dirty="0"/>
        </a:p>
      </dgm:t>
    </dgm:pt>
    <dgm:pt modelId="{E4986F05-FFA4-41C1-A8C8-6096A85F1E01}" type="parTrans" cxnId="{07CF391E-6D5F-42C4-B1DB-0E598CE5A3B5}">
      <dgm:prSet/>
      <dgm:spPr/>
      <dgm:t>
        <a:bodyPr/>
        <a:lstStyle/>
        <a:p>
          <a:endParaRPr lang="ru-MD"/>
        </a:p>
      </dgm:t>
    </dgm:pt>
    <dgm:pt modelId="{82689191-8136-4668-B6FD-D80228476365}" type="sibTrans" cxnId="{07CF391E-6D5F-42C4-B1DB-0E598CE5A3B5}">
      <dgm:prSet/>
      <dgm:spPr/>
      <dgm:t>
        <a:bodyPr/>
        <a:lstStyle/>
        <a:p>
          <a:endParaRPr lang="ru-MD"/>
        </a:p>
      </dgm:t>
    </dgm:pt>
    <dgm:pt modelId="{F38E511C-436F-44A3-BB3D-B795C5EC25F3}" type="pres">
      <dgm:prSet presAssocID="{652BEEC4-46F4-4866-ADB7-5F6361FF6F1E}" presName="theList" presStyleCnt="0">
        <dgm:presLayoutVars>
          <dgm:dir/>
          <dgm:animLvl val="lvl"/>
          <dgm:resizeHandles val="exact"/>
        </dgm:presLayoutVars>
      </dgm:prSet>
      <dgm:spPr/>
    </dgm:pt>
    <dgm:pt modelId="{D41DE33B-6650-4BE8-8CD2-4406AE9D5422}" type="pres">
      <dgm:prSet presAssocID="{9025A2C9-2867-4969-86AE-BA27A63747B6}" presName="compNode" presStyleCnt="0"/>
      <dgm:spPr/>
    </dgm:pt>
    <dgm:pt modelId="{72591A6E-045C-4A6F-A907-E0A869B9EF53}" type="pres">
      <dgm:prSet presAssocID="{9025A2C9-2867-4969-86AE-BA27A63747B6}" presName="aNode" presStyleLbl="bgShp" presStyleIdx="0" presStyleCnt="4"/>
      <dgm:spPr/>
    </dgm:pt>
    <dgm:pt modelId="{B9C9072B-47F7-4AA0-BB73-5167C624F01F}" type="pres">
      <dgm:prSet presAssocID="{9025A2C9-2867-4969-86AE-BA27A63747B6}" presName="textNode" presStyleLbl="bgShp" presStyleIdx="0" presStyleCnt="4"/>
      <dgm:spPr/>
    </dgm:pt>
    <dgm:pt modelId="{A8FA8960-79A1-4F08-AD29-96DE4BF38A3A}" type="pres">
      <dgm:prSet presAssocID="{9025A2C9-2867-4969-86AE-BA27A63747B6}" presName="compChildNode" presStyleCnt="0"/>
      <dgm:spPr/>
    </dgm:pt>
    <dgm:pt modelId="{D1E360A9-408C-48CD-8E62-0DA47DAC9980}" type="pres">
      <dgm:prSet presAssocID="{9025A2C9-2867-4969-86AE-BA27A63747B6}" presName="theInnerList" presStyleCnt="0"/>
      <dgm:spPr/>
    </dgm:pt>
    <dgm:pt modelId="{077AADCD-8F5D-4F09-9C62-B8967723AE1D}" type="pres">
      <dgm:prSet presAssocID="{73F40576-E62C-4313-AA8C-605214A4C9EB}" presName="childNode" presStyleLbl="node1" presStyleIdx="0" presStyleCnt="9">
        <dgm:presLayoutVars>
          <dgm:bulletEnabled val="1"/>
        </dgm:presLayoutVars>
      </dgm:prSet>
      <dgm:spPr/>
    </dgm:pt>
    <dgm:pt modelId="{F2826397-447D-4260-8DB0-C552B1480537}" type="pres">
      <dgm:prSet presAssocID="{73F40576-E62C-4313-AA8C-605214A4C9EB}" presName="aSpace2" presStyleCnt="0"/>
      <dgm:spPr/>
    </dgm:pt>
    <dgm:pt modelId="{202CAC22-DC7D-4BE1-B5A7-1B05F7804AE2}" type="pres">
      <dgm:prSet presAssocID="{B13A7D3D-B234-4CCD-B923-063CA69E2858}" presName="childNode" presStyleLbl="node1" presStyleIdx="1" presStyleCnt="9" custScaleY="119262">
        <dgm:presLayoutVars>
          <dgm:bulletEnabled val="1"/>
        </dgm:presLayoutVars>
      </dgm:prSet>
      <dgm:spPr/>
    </dgm:pt>
    <dgm:pt modelId="{361788BB-A115-49F5-88DB-A7BFC1FE052C}" type="pres">
      <dgm:prSet presAssocID="{B13A7D3D-B234-4CCD-B923-063CA69E2858}" presName="aSpace2" presStyleCnt="0"/>
      <dgm:spPr/>
    </dgm:pt>
    <dgm:pt modelId="{64873FAA-81B6-496B-A519-61D54E75E2A2}" type="pres">
      <dgm:prSet presAssocID="{5EFADB2B-7358-4FB2-A43D-8CEA1144E047}" presName="childNode" presStyleLbl="node1" presStyleIdx="2" presStyleCnt="9">
        <dgm:presLayoutVars>
          <dgm:bulletEnabled val="1"/>
        </dgm:presLayoutVars>
      </dgm:prSet>
      <dgm:spPr/>
    </dgm:pt>
    <dgm:pt modelId="{0DABC05D-EE70-4EDB-A6E2-A73A91ABD2E7}" type="pres">
      <dgm:prSet presAssocID="{9025A2C9-2867-4969-86AE-BA27A63747B6}" presName="aSpace" presStyleCnt="0"/>
      <dgm:spPr/>
    </dgm:pt>
    <dgm:pt modelId="{AF818DDB-4B04-4D62-93BF-1BC5161AC779}" type="pres">
      <dgm:prSet presAssocID="{30C6D6AB-74FE-400E-AD1D-0B1DC5DB192C}" presName="compNode" presStyleCnt="0"/>
      <dgm:spPr/>
    </dgm:pt>
    <dgm:pt modelId="{58F2A966-9DDC-45A0-A474-F07AB7E2A51E}" type="pres">
      <dgm:prSet presAssocID="{30C6D6AB-74FE-400E-AD1D-0B1DC5DB192C}" presName="aNode" presStyleLbl="bgShp" presStyleIdx="1" presStyleCnt="4"/>
      <dgm:spPr/>
    </dgm:pt>
    <dgm:pt modelId="{D302D4B8-9510-4353-8942-E373E9CD27E8}" type="pres">
      <dgm:prSet presAssocID="{30C6D6AB-74FE-400E-AD1D-0B1DC5DB192C}" presName="textNode" presStyleLbl="bgShp" presStyleIdx="1" presStyleCnt="4"/>
      <dgm:spPr/>
    </dgm:pt>
    <dgm:pt modelId="{FEFACBDB-68F0-4A27-B803-62D0A1C05FC8}" type="pres">
      <dgm:prSet presAssocID="{30C6D6AB-74FE-400E-AD1D-0B1DC5DB192C}" presName="compChildNode" presStyleCnt="0"/>
      <dgm:spPr/>
    </dgm:pt>
    <dgm:pt modelId="{FFB0951C-69FE-440F-834C-1D4BF8B886CC}" type="pres">
      <dgm:prSet presAssocID="{30C6D6AB-74FE-400E-AD1D-0B1DC5DB192C}" presName="theInnerList" presStyleCnt="0"/>
      <dgm:spPr/>
    </dgm:pt>
    <dgm:pt modelId="{7416100D-2B13-4CB4-BB16-320976AF5E33}" type="pres">
      <dgm:prSet presAssocID="{FEE98B10-31B1-4DC7-B035-AF8B1863E1D1}" presName="childNode" presStyleLbl="node1" presStyleIdx="3" presStyleCnt="9">
        <dgm:presLayoutVars>
          <dgm:bulletEnabled val="1"/>
        </dgm:presLayoutVars>
      </dgm:prSet>
      <dgm:spPr/>
    </dgm:pt>
    <dgm:pt modelId="{59850538-54D5-4E61-8D28-DA52216CCDFD}" type="pres">
      <dgm:prSet presAssocID="{FEE98B10-31B1-4DC7-B035-AF8B1863E1D1}" presName="aSpace2" presStyleCnt="0"/>
      <dgm:spPr/>
    </dgm:pt>
    <dgm:pt modelId="{CF8EBD6D-DCF2-4CE5-A0C6-71B14F74C148}" type="pres">
      <dgm:prSet presAssocID="{216155D1-7564-4600-9836-F25554F7B21D}" presName="childNode" presStyleLbl="node1" presStyleIdx="4" presStyleCnt="9">
        <dgm:presLayoutVars>
          <dgm:bulletEnabled val="1"/>
        </dgm:presLayoutVars>
      </dgm:prSet>
      <dgm:spPr/>
    </dgm:pt>
    <dgm:pt modelId="{96303D39-5EAD-485C-9CC2-A4DF721F5BB7}" type="pres">
      <dgm:prSet presAssocID="{30C6D6AB-74FE-400E-AD1D-0B1DC5DB192C}" presName="aSpace" presStyleCnt="0"/>
      <dgm:spPr/>
    </dgm:pt>
    <dgm:pt modelId="{3A4C71F9-9DAA-41AF-B2DA-5D5839D080A5}" type="pres">
      <dgm:prSet presAssocID="{D652C11A-2AC1-4011-9690-D644585AC174}" presName="compNode" presStyleCnt="0"/>
      <dgm:spPr/>
    </dgm:pt>
    <dgm:pt modelId="{D5C1B2D9-4506-42D7-B79F-639A090A038C}" type="pres">
      <dgm:prSet presAssocID="{D652C11A-2AC1-4011-9690-D644585AC174}" presName="aNode" presStyleLbl="bgShp" presStyleIdx="2" presStyleCnt="4"/>
      <dgm:spPr/>
    </dgm:pt>
    <dgm:pt modelId="{11F51CB9-E56A-4723-9C21-DDE4C54C9D1C}" type="pres">
      <dgm:prSet presAssocID="{D652C11A-2AC1-4011-9690-D644585AC174}" presName="textNode" presStyleLbl="bgShp" presStyleIdx="2" presStyleCnt="4"/>
      <dgm:spPr/>
    </dgm:pt>
    <dgm:pt modelId="{6C99214F-839D-4772-9F2B-2E3BF230EA2E}" type="pres">
      <dgm:prSet presAssocID="{D652C11A-2AC1-4011-9690-D644585AC174}" presName="compChildNode" presStyleCnt="0"/>
      <dgm:spPr/>
    </dgm:pt>
    <dgm:pt modelId="{55B0F27A-B92E-4066-BE60-B6D812D65EEB}" type="pres">
      <dgm:prSet presAssocID="{D652C11A-2AC1-4011-9690-D644585AC174}" presName="theInnerList" presStyleCnt="0"/>
      <dgm:spPr/>
    </dgm:pt>
    <dgm:pt modelId="{39AB227F-14CB-44FA-B044-8B55A6939DCC}" type="pres">
      <dgm:prSet presAssocID="{CF784F31-616C-472E-835E-25E995ECA9CD}" presName="childNode" presStyleLbl="node1" presStyleIdx="5" presStyleCnt="9">
        <dgm:presLayoutVars>
          <dgm:bulletEnabled val="1"/>
        </dgm:presLayoutVars>
      </dgm:prSet>
      <dgm:spPr/>
    </dgm:pt>
    <dgm:pt modelId="{414FA4F4-987B-4157-BC65-2851E183376B}" type="pres">
      <dgm:prSet presAssocID="{CF784F31-616C-472E-835E-25E995ECA9CD}" presName="aSpace2" presStyleCnt="0"/>
      <dgm:spPr/>
    </dgm:pt>
    <dgm:pt modelId="{F9B3A288-515C-4D2A-B3B1-71CB5B31D8C5}" type="pres">
      <dgm:prSet presAssocID="{92D8FCE2-7C5D-4A22-86CC-08CEDE4229BF}" presName="childNode" presStyleLbl="node1" presStyleIdx="6" presStyleCnt="9">
        <dgm:presLayoutVars>
          <dgm:bulletEnabled val="1"/>
        </dgm:presLayoutVars>
      </dgm:prSet>
      <dgm:spPr/>
    </dgm:pt>
    <dgm:pt modelId="{9786DB83-FCA2-43FB-B706-218F15C0ED6B}" type="pres">
      <dgm:prSet presAssocID="{D652C11A-2AC1-4011-9690-D644585AC174}" presName="aSpace" presStyleCnt="0"/>
      <dgm:spPr/>
    </dgm:pt>
    <dgm:pt modelId="{D813A344-550B-4B87-B84F-82C426B24030}" type="pres">
      <dgm:prSet presAssocID="{3478E8AB-B399-4E00-9FA5-F0A77F668B9F}" presName="compNode" presStyleCnt="0"/>
      <dgm:spPr/>
    </dgm:pt>
    <dgm:pt modelId="{F65094CF-FCA1-47B7-985F-93C090683BA6}" type="pres">
      <dgm:prSet presAssocID="{3478E8AB-B399-4E00-9FA5-F0A77F668B9F}" presName="aNode" presStyleLbl="bgShp" presStyleIdx="3" presStyleCnt="4"/>
      <dgm:spPr/>
    </dgm:pt>
    <dgm:pt modelId="{B9C74B20-A96C-4C61-AB1A-91A11FCD40F6}" type="pres">
      <dgm:prSet presAssocID="{3478E8AB-B399-4E00-9FA5-F0A77F668B9F}" presName="textNode" presStyleLbl="bgShp" presStyleIdx="3" presStyleCnt="4"/>
      <dgm:spPr/>
    </dgm:pt>
    <dgm:pt modelId="{6078413E-641B-446F-A53F-9BB7554FABEA}" type="pres">
      <dgm:prSet presAssocID="{3478E8AB-B399-4E00-9FA5-F0A77F668B9F}" presName="compChildNode" presStyleCnt="0"/>
      <dgm:spPr/>
    </dgm:pt>
    <dgm:pt modelId="{F7015400-2520-4003-8417-06D8A78C3BD7}" type="pres">
      <dgm:prSet presAssocID="{3478E8AB-B399-4E00-9FA5-F0A77F668B9F}" presName="theInnerList" presStyleCnt="0"/>
      <dgm:spPr/>
    </dgm:pt>
    <dgm:pt modelId="{752A2906-91EC-424C-891B-6986EBCCA991}" type="pres">
      <dgm:prSet presAssocID="{487A964A-21E2-4144-AE45-4B5ECE4182F2}" presName="childNode" presStyleLbl="node1" presStyleIdx="7" presStyleCnt="9">
        <dgm:presLayoutVars>
          <dgm:bulletEnabled val="1"/>
        </dgm:presLayoutVars>
      </dgm:prSet>
      <dgm:spPr/>
    </dgm:pt>
    <dgm:pt modelId="{128AC40A-383B-40D2-8105-C3D6844B2454}" type="pres">
      <dgm:prSet presAssocID="{487A964A-21E2-4144-AE45-4B5ECE4182F2}" presName="aSpace2" presStyleCnt="0"/>
      <dgm:spPr/>
    </dgm:pt>
    <dgm:pt modelId="{EBA9A0C5-A78B-4188-A29E-A1267F5C7712}" type="pres">
      <dgm:prSet presAssocID="{927EA22B-3858-42AC-8259-F72BE1459AF6}" presName="childNode" presStyleLbl="node1" presStyleIdx="8" presStyleCnt="9" custScaleY="118374">
        <dgm:presLayoutVars>
          <dgm:bulletEnabled val="1"/>
        </dgm:presLayoutVars>
      </dgm:prSet>
      <dgm:spPr/>
    </dgm:pt>
  </dgm:ptLst>
  <dgm:cxnLst>
    <dgm:cxn modelId="{61E47703-4C42-48D9-84BF-F276971E2A30}" srcId="{9025A2C9-2867-4969-86AE-BA27A63747B6}" destId="{5EFADB2B-7358-4FB2-A43D-8CEA1144E047}" srcOrd="2" destOrd="0" parTransId="{07D2E2AF-A36C-4179-AD79-FEABF2819CFF}" sibTransId="{BC48F178-6BFB-4897-81D3-32B4BB3D6C63}"/>
    <dgm:cxn modelId="{B5D05308-2959-4B54-9F4A-830BC5681EE9}" srcId="{9025A2C9-2867-4969-86AE-BA27A63747B6}" destId="{73F40576-E62C-4313-AA8C-605214A4C9EB}" srcOrd="0" destOrd="0" parTransId="{83E0C25C-8593-42BF-87AA-3E580C60D9FD}" sibTransId="{C85CB74C-843C-434A-93C0-0EA5A97A7D55}"/>
    <dgm:cxn modelId="{AEC29508-B1A7-4EAF-A76B-4623862710E5}" srcId="{3478E8AB-B399-4E00-9FA5-F0A77F668B9F}" destId="{927EA22B-3858-42AC-8259-F72BE1459AF6}" srcOrd="1" destOrd="0" parTransId="{87CCB52C-4D50-4304-BDCE-E3D21E277663}" sibTransId="{DAC49AEA-D707-45E5-916D-9809F3EB4F07}"/>
    <dgm:cxn modelId="{6FB2DA0A-E626-4737-9734-63D85BA17E3C}" type="presOf" srcId="{487A964A-21E2-4144-AE45-4B5ECE4182F2}" destId="{752A2906-91EC-424C-891B-6986EBCCA991}" srcOrd="0" destOrd="0" presId="urn:microsoft.com/office/officeart/2005/8/layout/lProcess2"/>
    <dgm:cxn modelId="{9E1BF40F-E64C-46C6-A899-761992CE77F4}" type="presOf" srcId="{3478E8AB-B399-4E00-9FA5-F0A77F668B9F}" destId="{B9C74B20-A96C-4C61-AB1A-91A11FCD40F6}" srcOrd="1" destOrd="0" presId="urn:microsoft.com/office/officeart/2005/8/layout/lProcess2"/>
    <dgm:cxn modelId="{B3BE5119-2BE7-4739-9255-48D2DDAA0FDB}" type="presOf" srcId="{D652C11A-2AC1-4011-9690-D644585AC174}" destId="{D5C1B2D9-4506-42D7-B79F-639A090A038C}" srcOrd="0" destOrd="0" presId="urn:microsoft.com/office/officeart/2005/8/layout/lProcess2"/>
    <dgm:cxn modelId="{8E64271B-ECD2-40CF-AF98-F2ABA67CFEC0}" srcId="{30C6D6AB-74FE-400E-AD1D-0B1DC5DB192C}" destId="{FEE98B10-31B1-4DC7-B035-AF8B1863E1D1}" srcOrd="0" destOrd="0" parTransId="{ADD254E0-04F2-4B72-86AD-CF568651D35C}" sibTransId="{6E69BEE6-E036-4DA5-9ABE-C0187D19BB55}"/>
    <dgm:cxn modelId="{07CF391E-6D5F-42C4-B1DB-0E598CE5A3B5}" srcId="{D652C11A-2AC1-4011-9690-D644585AC174}" destId="{92D8FCE2-7C5D-4A22-86CC-08CEDE4229BF}" srcOrd="1" destOrd="0" parTransId="{E4986F05-FFA4-41C1-A8C8-6096A85F1E01}" sibTransId="{82689191-8136-4668-B6FD-D80228476365}"/>
    <dgm:cxn modelId="{B1D92D23-9AA1-455E-9D85-9EB99B831FE0}" srcId="{652BEEC4-46F4-4866-ADB7-5F6361FF6F1E}" destId="{9025A2C9-2867-4969-86AE-BA27A63747B6}" srcOrd="0" destOrd="0" parTransId="{4F9F7C76-9828-4B00-859E-BD50D99DB7C5}" sibTransId="{1BDC326B-69A4-4CF7-8693-FF53331651D8}"/>
    <dgm:cxn modelId="{199EE32E-FFEA-4CE7-8995-EDFFD218B718}" srcId="{652BEEC4-46F4-4866-ADB7-5F6361FF6F1E}" destId="{D652C11A-2AC1-4011-9690-D644585AC174}" srcOrd="2" destOrd="0" parTransId="{DE3231BC-7304-4628-A3A0-37D0E29E3A79}" sibTransId="{200D5093-02C5-4438-9DBF-6C33B90FC908}"/>
    <dgm:cxn modelId="{98DD103E-D5AD-4403-9B6E-9F3C15009D14}" srcId="{D652C11A-2AC1-4011-9690-D644585AC174}" destId="{CF784F31-616C-472E-835E-25E995ECA9CD}" srcOrd="0" destOrd="0" parTransId="{FE4FC844-D5CF-485A-BE70-B076EB2FC476}" sibTransId="{77BB4D79-5758-474C-B33C-5855CB947F2C}"/>
    <dgm:cxn modelId="{CB7D6767-8219-450F-836B-C909E1D4EF13}" type="presOf" srcId="{927EA22B-3858-42AC-8259-F72BE1459AF6}" destId="{EBA9A0C5-A78B-4188-A29E-A1267F5C7712}" srcOrd="0" destOrd="0" presId="urn:microsoft.com/office/officeart/2005/8/layout/lProcess2"/>
    <dgm:cxn modelId="{E205FD4C-788D-4386-9448-152A92BF4B4F}" type="presOf" srcId="{FEE98B10-31B1-4DC7-B035-AF8B1863E1D1}" destId="{7416100D-2B13-4CB4-BB16-320976AF5E33}" srcOrd="0" destOrd="0" presId="urn:microsoft.com/office/officeart/2005/8/layout/lProcess2"/>
    <dgm:cxn modelId="{9824D370-D449-4816-B979-5706D8C7FCF9}" type="presOf" srcId="{92D8FCE2-7C5D-4A22-86CC-08CEDE4229BF}" destId="{F9B3A288-515C-4D2A-B3B1-71CB5B31D8C5}" srcOrd="0" destOrd="0" presId="urn:microsoft.com/office/officeart/2005/8/layout/lProcess2"/>
    <dgm:cxn modelId="{9ECB6855-9B9E-4247-B263-E363BB7364D6}" type="presOf" srcId="{73F40576-E62C-4313-AA8C-605214A4C9EB}" destId="{077AADCD-8F5D-4F09-9C62-B8967723AE1D}" srcOrd="0" destOrd="0" presId="urn:microsoft.com/office/officeart/2005/8/layout/lProcess2"/>
    <dgm:cxn modelId="{B06F4977-7207-4045-9354-03A4E00E8AE9}" srcId="{9025A2C9-2867-4969-86AE-BA27A63747B6}" destId="{B13A7D3D-B234-4CCD-B923-063CA69E2858}" srcOrd="1" destOrd="0" parTransId="{30C90ADB-AA86-4308-A5C6-DAA0241FFEBD}" sibTransId="{A4CA9528-1D7E-46B3-B471-A4A8318FAD4A}"/>
    <dgm:cxn modelId="{9D1F2297-6FBE-436A-A29A-F49BA2B6B753}" type="presOf" srcId="{D652C11A-2AC1-4011-9690-D644585AC174}" destId="{11F51CB9-E56A-4723-9C21-DDE4C54C9D1C}" srcOrd="1" destOrd="0" presId="urn:microsoft.com/office/officeart/2005/8/layout/lProcess2"/>
    <dgm:cxn modelId="{2754C199-9269-46CB-BD16-E0A6977CDF4F}" type="presOf" srcId="{216155D1-7564-4600-9836-F25554F7B21D}" destId="{CF8EBD6D-DCF2-4CE5-A0C6-71B14F74C148}" srcOrd="0" destOrd="0" presId="urn:microsoft.com/office/officeart/2005/8/layout/lProcess2"/>
    <dgm:cxn modelId="{B30D5E9F-8F35-45E7-A6F2-C3C9E7F87D61}" srcId="{652BEEC4-46F4-4866-ADB7-5F6361FF6F1E}" destId="{30C6D6AB-74FE-400E-AD1D-0B1DC5DB192C}" srcOrd="1" destOrd="0" parTransId="{6F90ED33-D8B9-40DE-8360-27E0C07C32F8}" sibTransId="{0D64E08F-C7DB-45F3-AED7-AB2299E6612B}"/>
    <dgm:cxn modelId="{71D39DA0-C9C9-4675-9F21-D874BF355988}" type="presOf" srcId="{652BEEC4-46F4-4866-ADB7-5F6361FF6F1E}" destId="{F38E511C-436F-44A3-BB3D-B795C5EC25F3}" srcOrd="0" destOrd="0" presId="urn:microsoft.com/office/officeart/2005/8/layout/lProcess2"/>
    <dgm:cxn modelId="{815C8BA4-FAE7-429C-91D4-D3E688A7CFD1}" srcId="{652BEEC4-46F4-4866-ADB7-5F6361FF6F1E}" destId="{3478E8AB-B399-4E00-9FA5-F0A77F668B9F}" srcOrd="3" destOrd="0" parTransId="{77B94898-2074-4D25-B09B-E747BCB5DBD1}" sibTransId="{5E10C74B-EF23-4C82-B409-6B559F424C8C}"/>
    <dgm:cxn modelId="{D16819A5-279D-4E7E-B925-B198F00057FA}" type="presOf" srcId="{9025A2C9-2867-4969-86AE-BA27A63747B6}" destId="{72591A6E-045C-4A6F-A907-E0A869B9EF53}" srcOrd="0" destOrd="0" presId="urn:microsoft.com/office/officeart/2005/8/layout/lProcess2"/>
    <dgm:cxn modelId="{1FFBD7A7-7880-407E-B079-41D06DC1E248}" type="presOf" srcId="{5EFADB2B-7358-4FB2-A43D-8CEA1144E047}" destId="{64873FAA-81B6-496B-A519-61D54E75E2A2}" srcOrd="0" destOrd="0" presId="urn:microsoft.com/office/officeart/2005/8/layout/lProcess2"/>
    <dgm:cxn modelId="{CE251BAA-D2C3-44D5-99A8-EADF1520B28D}" srcId="{3478E8AB-B399-4E00-9FA5-F0A77F668B9F}" destId="{487A964A-21E2-4144-AE45-4B5ECE4182F2}" srcOrd="0" destOrd="0" parTransId="{D1C9C6CD-29DF-4CBF-8319-CBE975D7EC5A}" sibTransId="{FAF1E8F2-DFCA-4A6F-BD47-233466EF359B}"/>
    <dgm:cxn modelId="{55DA32BF-E877-4855-8D4C-A711BB82D30B}" type="presOf" srcId="{B13A7D3D-B234-4CCD-B923-063CA69E2858}" destId="{202CAC22-DC7D-4BE1-B5A7-1B05F7804AE2}" srcOrd="0" destOrd="0" presId="urn:microsoft.com/office/officeart/2005/8/layout/lProcess2"/>
    <dgm:cxn modelId="{4569ADC1-9D7E-47D0-989F-B98430EB1136}" type="presOf" srcId="{3478E8AB-B399-4E00-9FA5-F0A77F668B9F}" destId="{F65094CF-FCA1-47B7-985F-93C090683BA6}" srcOrd="0" destOrd="0" presId="urn:microsoft.com/office/officeart/2005/8/layout/lProcess2"/>
    <dgm:cxn modelId="{733990C5-8642-44D7-B4A7-9ADD2F73D6CD}" type="presOf" srcId="{30C6D6AB-74FE-400E-AD1D-0B1DC5DB192C}" destId="{58F2A966-9DDC-45A0-A474-F07AB7E2A51E}" srcOrd="0" destOrd="0" presId="urn:microsoft.com/office/officeart/2005/8/layout/lProcess2"/>
    <dgm:cxn modelId="{0DC236D0-9133-42B5-83D5-B260FBCC3C59}" type="presOf" srcId="{CF784F31-616C-472E-835E-25E995ECA9CD}" destId="{39AB227F-14CB-44FA-B044-8B55A6939DCC}" srcOrd="0" destOrd="0" presId="urn:microsoft.com/office/officeart/2005/8/layout/lProcess2"/>
    <dgm:cxn modelId="{614E10E1-6FB5-48A9-AD46-322591F2D8DD}" type="presOf" srcId="{30C6D6AB-74FE-400E-AD1D-0B1DC5DB192C}" destId="{D302D4B8-9510-4353-8942-E373E9CD27E8}" srcOrd="1" destOrd="0" presId="urn:microsoft.com/office/officeart/2005/8/layout/lProcess2"/>
    <dgm:cxn modelId="{49814DE4-F932-427A-9D69-D300C4FEB8A8}" type="presOf" srcId="{9025A2C9-2867-4969-86AE-BA27A63747B6}" destId="{B9C9072B-47F7-4AA0-BB73-5167C624F01F}" srcOrd="1" destOrd="0" presId="urn:microsoft.com/office/officeart/2005/8/layout/lProcess2"/>
    <dgm:cxn modelId="{3D7991F6-328F-4128-9AB4-7BDF150C8332}" srcId="{30C6D6AB-74FE-400E-AD1D-0B1DC5DB192C}" destId="{216155D1-7564-4600-9836-F25554F7B21D}" srcOrd="1" destOrd="0" parTransId="{A256F270-C9CE-4B6E-AB64-6746C199F545}" sibTransId="{8595EB86-A9E3-4462-BBA0-DED0887FA6EE}"/>
    <dgm:cxn modelId="{6B22E8D9-F258-4E10-BACE-8AA70E8EA1A4}" type="presParOf" srcId="{F38E511C-436F-44A3-BB3D-B795C5EC25F3}" destId="{D41DE33B-6650-4BE8-8CD2-4406AE9D5422}" srcOrd="0" destOrd="0" presId="urn:microsoft.com/office/officeart/2005/8/layout/lProcess2"/>
    <dgm:cxn modelId="{A90564ED-26C3-4882-9361-DC359614BFD0}" type="presParOf" srcId="{D41DE33B-6650-4BE8-8CD2-4406AE9D5422}" destId="{72591A6E-045C-4A6F-A907-E0A869B9EF53}" srcOrd="0" destOrd="0" presId="urn:microsoft.com/office/officeart/2005/8/layout/lProcess2"/>
    <dgm:cxn modelId="{BC253170-572E-41F4-ABF0-3339EBFD4449}" type="presParOf" srcId="{D41DE33B-6650-4BE8-8CD2-4406AE9D5422}" destId="{B9C9072B-47F7-4AA0-BB73-5167C624F01F}" srcOrd="1" destOrd="0" presId="urn:microsoft.com/office/officeart/2005/8/layout/lProcess2"/>
    <dgm:cxn modelId="{675A9D89-6AC5-4067-8DC5-EB75D1C7D62D}" type="presParOf" srcId="{D41DE33B-6650-4BE8-8CD2-4406AE9D5422}" destId="{A8FA8960-79A1-4F08-AD29-96DE4BF38A3A}" srcOrd="2" destOrd="0" presId="urn:microsoft.com/office/officeart/2005/8/layout/lProcess2"/>
    <dgm:cxn modelId="{5A2673D4-4B48-416E-8B55-B89FCF926F1D}" type="presParOf" srcId="{A8FA8960-79A1-4F08-AD29-96DE4BF38A3A}" destId="{D1E360A9-408C-48CD-8E62-0DA47DAC9980}" srcOrd="0" destOrd="0" presId="urn:microsoft.com/office/officeart/2005/8/layout/lProcess2"/>
    <dgm:cxn modelId="{43ACBEEC-FBCA-4411-892D-EF7DC365DD96}" type="presParOf" srcId="{D1E360A9-408C-48CD-8E62-0DA47DAC9980}" destId="{077AADCD-8F5D-4F09-9C62-B8967723AE1D}" srcOrd="0" destOrd="0" presId="urn:microsoft.com/office/officeart/2005/8/layout/lProcess2"/>
    <dgm:cxn modelId="{C9F3056F-F951-4B5F-BF52-2E1BA11797B3}" type="presParOf" srcId="{D1E360A9-408C-48CD-8E62-0DA47DAC9980}" destId="{F2826397-447D-4260-8DB0-C552B1480537}" srcOrd="1" destOrd="0" presId="urn:microsoft.com/office/officeart/2005/8/layout/lProcess2"/>
    <dgm:cxn modelId="{F92EFD05-86A1-430D-B35C-6E4CA7FECCD8}" type="presParOf" srcId="{D1E360A9-408C-48CD-8E62-0DA47DAC9980}" destId="{202CAC22-DC7D-4BE1-B5A7-1B05F7804AE2}" srcOrd="2" destOrd="0" presId="urn:microsoft.com/office/officeart/2005/8/layout/lProcess2"/>
    <dgm:cxn modelId="{9E00A188-369D-499A-9084-2423733BA446}" type="presParOf" srcId="{D1E360A9-408C-48CD-8E62-0DA47DAC9980}" destId="{361788BB-A115-49F5-88DB-A7BFC1FE052C}" srcOrd="3" destOrd="0" presId="urn:microsoft.com/office/officeart/2005/8/layout/lProcess2"/>
    <dgm:cxn modelId="{A52CD8D5-51B7-4D04-85B5-47CC9A7369C8}" type="presParOf" srcId="{D1E360A9-408C-48CD-8E62-0DA47DAC9980}" destId="{64873FAA-81B6-496B-A519-61D54E75E2A2}" srcOrd="4" destOrd="0" presId="urn:microsoft.com/office/officeart/2005/8/layout/lProcess2"/>
    <dgm:cxn modelId="{0C010187-795E-461B-859D-9C85410506C5}" type="presParOf" srcId="{F38E511C-436F-44A3-BB3D-B795C5EC25F3}" destId="{0DABC05D-EE70-4EDB-A6E2-A73A91ABD2E7}" srcOrd="1" destOrd="0" presId="urn:microsoft.com/office/officeart/2005/8/layout/lProcess2"/>
    <dgm:cxn modelId="{FB2F1728-27B6-4CB3-82BD-9D153F0CB9C8}" type="presParOf" srcId="{F38E511C-436F-44A3-BB3D-B795C5EC25F3}" destId="{AF818DDB-4B04-4D62-93BF-1BC5161AC779}" srcOrd="2" destOrd="0" presId="urn:microsoft.com/office/officeart/2005/8/layout/lProcess2"/>
    <dgm:cxn modelId="{7F150814-C571-4334-BFD6-B5986657BE9D}" type="presParOf" srcId="{AF818DDB-4B04-4D62-93BF-1BC5161AC779}" destId="{58F2A966-9DDC-45A0-A474-F07AB7E2A51E}" srcOrd="0" destOrd="0" presId="urn:microsoft.com/office/officeart/2005/8/layout/lProcess2"/>
    <dgm:cxn modelId="{CB923BC6-BD7A-4478-B5BB-400D7A7FA828}" type="presParOf" srcId="{AF818DDB-4B04-4D62-93BF-1BC5161AC779}" destId="{D302D4B8-9510-4353-8942-E373E9CD27E8}" srcOrd="1" destOrd="0" presId="urn:microsoft.com/office/officeart/2005/8/layout/lProcess2"/>
    <dgm:cxn modelId="{93179D5E-B06E-44C4-8EAF-F7B695A315A3}" type="presParOf" srcId="{AF818DDB-4B04-4D62-93BF-1BC5161AC779}" destId="{FEFACBDB-68F0-4A27-B803-62D0A1C05FC8}" srcOrd="2" destOrd="0" presId="urn:microsoft.com/office/officeart/2005/8/layout/lProcess2"/>
    <dgm:cxn modelId="{310A7150-4C2C-4A73-92DB-715B32196992}" type="presParOf" srcId="{FEFACBDB-68F0-4A27-B803-62D0A1C05FC8}" destId="{FFB0951C-69FE-440F-834C-1D4BF8B886CC}" srcOrd="0" destOrd="0" presId="urn:microsoft.com/office/officeart/2005/8/layout/lProcess2"/>
    <dgm:cxn modelId="{1FDFC3A5-8843-4284-B152-3BC7E84D565D}" type="presParOf" srcId="{FFB0951C-69FE-440F-834C-1D4BF8B886CC}" destId="{7416100D-2B13-4CB4-BB16-320976AF5E33}" srcOrd="0" destOrd="0" presId="urn:microsoft.com/office/officeart/2005/8/layout/lProcess2"/>
    <dgm:cxn modelId="{030C8C5D-AA06-4C43-9A4A-97AF68EE1B89}" type="presParOf" srcId="{FFB0951C-69FE-440F-834C-1D4BF8B886CC}" destId="{59850538-54D5-4E61-8D28-DA52216CCDFD}" srcOrd="1" destOrd="0" presId="urn:microsoft.com/office/officeart/2005/8/layout/lProcess2"/>
    <dgm:cxn modelId="{4D33BDFF-1C17-4BB1-8443-2DFC7911BA12}" type="presParOf" srcId="{FFB0951C-69FE-440F-834C-1D4BF8B886CC}" destId="{CF8EBD6D-DCF2-4CE5-A0C6-71B14F74C148}" srcOrd="2" destOrd="0" presId="urn:microsoft.com/office/officeart/2005/8/layout/lProcess2"/>
    <dgm:cxn modelId="{E2C59691-0BB1-4B09-A57F-BB6BC24F08A0}" type="presParOf" srcId="{F38E511C-436F-44A3-BB3D-B795C5EC25F3}" destId="{96303D39-5EAD-485C-9CC2-A4DF721F5BB7}" srcOrd="3" destOrd="0" presId="urn:microsoft.com/office/officeart/2005/8/layout/lProcess2"/>
    <dgm:cxn modelId="{9386E2BF-6405-447D-83BB-1B4AF2B57DAD}" type="presParOf" srcId="{F38E511C-436F-44A3-BB3D-B795C5EC25F3}" destId="{3A4C71F9-9DAA-41AF-B2DA-5D5839D080A5}" srcOrd="4" destOrd="0" presId="urn:microsoft.com/office/officeart/2005/8/layout/lProcess2"/>
    <dgm:cxn modelId="{CB2795BF-CDE9-47B4-A3BC-251456A56B41}" type="presParOf" srcId="{3A4C71F9-9DAA-41AF-B2DA-5D5839D080A5}" destId="{D5C1B2D9-4506-42D7-B79F-639A090A038C}" srcOrd="0" destOrd="0" presId="urn:microsoft.com/office/officeart/2005/8/layout/lProcess2"/>
    <dgm:cxn modelId="{6C895383-3A68-4703-8C40-719B0A1BB451}" type="presParOf" srcId="{3A4C71F9-9DAA-41AF-B2DA-5D5839D080A5}" destId="{11F51CB9-E56A-4723-9C21-DDE4C54C9D1C}" srcOrd="1" destOrd="0" presId="urn:microsoft.com/office/officeart/2005/8/layout/lProcess2"/>
    <dgm:cxn modelId="{A11FF794-4EAB-43DD-8B6A-47282349665A}" type="presParOf" srcId="{3A4C71F9-9DAA-41AF-B2DA-5D5839D080A5}" destId="{6C99214F-839D-4772-9F2B-2E3BF230EA2E}" srcOrd="2" destOrd="0" presId="urn:microsoft.com/office/officeart/2005/8/layout/lProcess2"/>
    <dgm:cxn modelId="{FC64FCE7-2352-45F2-A408-67A7FE0D96F9}" type="presParOf" srcId="{6C99214F-839D-4772-9F2B-2E3BF230EA2E}" destId="{55B0F27A-B92E-4066-BE60-B6D812D65EEB}" srcOrd="0" destOrd="0" presId="urn:microsoft.com/office/officeart/2005/8/layout/lProcess2"/>
    <dgm:cxn modelId="{AE1042C5-EEEF-4F02-8E85-9925E769CCBA}" type="presParOf" srcId="{55B0F27A-B92E-4066-BE60-B6D812D65EEB}" destId="{39AB227F-14CB-44FA-B044-8B55A6939DCC}" srcOrd="0" destOrd="0" presId="urn:microsoft.com/office/officeart/2005/8/layout/lProcess2"/>
    <dgm:cxn modelId="{1890F8F8-CB08-4302-AF6F-F27080EA7CE6}" type="presParOf" srcId="{55B0F27A-B92E-4066-BE60-B6D812D65EEB}" destId="{414FA4F4-987B-4157-BC65-2851E183376B}" srcOrd="1" destOrd="0" presId="urn:microsoft.com/office/officeart/2005/8/layout/lProcess2"/>
    <dgm:cxn modelId="{C5FA8CE2-8D66-4865-9E12-5E4C00CF289D}" type="presParOf" srcId="{55B0F27A-B92E-4066-BE60-B6D812D65EEB}" destId="{F9B3A288-515C-4D2A-B3B1-71CB5B31D8C5}" srcOrd="2" destOrd="0" presId="urn:microsoft.com/office/officeart/2005/8/layout/lProcess2"/>
    <dgm:cxn modelId="{4430E23A-3CB8-4477-A6C9-81395D5BD2DA}" type="presParOf" srcId="{F38E511C-436F-44A3-BB3D-B795C5EC25F3}" destId="{9786DB83-FCA2-43FB-B706-218F15C0ED6B}" srcOrd="5" destOrd="0" presId="urn:microsoft.com/office/officeart/2005/8/layout/lProcess2"/>
    <dgm:cxn modelId="{DD327EF8-B91B-40A3-92F4-71A7A0F8278E}" type="presParOf" srcId="{F38E511C-436F-44A3-BB3D-B795C5EC25F3}" destId="{D813A344-550B-4B87-B84F-82C426B24030}" srcOrd="6" destOrd="0" presId="urn:microsoft.com/office/officeart/2005/8/layout/lProcess2"/>
    <dgm:cxn modelId="{EBD564B5-F411-4AAE-BD93-27E4B4380333}" type="presParOf" srcId="{D813A344-550B-4B87-B84F-82C426B24030}" destId="{F65094CF-FCA1-47B7-985F-93C090683BA6}" srcOrd="0" destOrd="0" presId="urn:microsoft.com/office/officeart/2005/8/layout/lProcess2"/>
    <dgm:cxn modelId="{27F9CF36-079D-4C94-B7E4-1D128C56C1E2}" type="presParOf" srcId="{D813A344-550B-4B87-B84F-82C426B24030}" destId="{B9C74B20-A96C-4C61-AB1A-91A11FCD40F6}" srcOrd="1" destOrd="0" presId="urn:microsoft.com/office/officeart/2005/8/layout/lProcess2"/>
    <dgm:cxn modelId="{F5CA7A82-A0F8-4E88-87AB-1D187F1E6DA5}" type="presParOf" srcId="{D813A344-550B-4B87-B84F-82C426B24030}" destId="{6078413E-641B-446F-A53F-9BB7554FABEA}" srcOrd="2" destOrd="0" presId="urn:microsoft.com/office/officeart/2005/8/layout/lProcess2"/>
    <dgm:cxn modelId="{843076D9-50F4-4ADD-90A0-5365094B2710}" type="presParOf" srcId="{6078413E-641B-446F-A53F-9BB7554FABEA}" destId="{F7015400-2520-4003-8417-06D8A78C3BD7}" srcOrd="0" destOrd="0" presId="urn:microsoft.com/office/officeart/2005/8/layout/lProcess2"/>
    <dgm:cxn modelId="{6C009DE9-091C-4BAE-B96B-B70CDC02A5A2}" type="presParOf" srcId="{F7015400-2520-4003-8417-06D8A78C3BD7}" destId="{752A2906-91EC-424C-891B-6986EBCCA991}" srcOrd="0" destOrd="0" presId="urn:microsoft.com/office/officeart/2005/8/layout/lProcess2"/>
    <dgm:cxn modelId="{12DA1002-9161-48DE-A5D6-BA63D963ABD3}" type="presParOf" srcId="{F7015400-2520-4003-8417-06D8A78C3BD7}" destId="{128AC40A-383B-40D2-8105-C3D6844B2454}" srcOrd="1" destOrd="0" presId="urn:microsoft.com/office/officeart/2005/8/layout/lProcess2"/>
    <dgm:cxn modelId="{C92D10B5-18D0-43DA-9839-D367AC23C7C3}" type="presParOf" srcId="{F7015400-2520-4003-8417-06D8A78C3BD7}" destId="{EBA9A0C5-A78B-4188-A29E-A1267F5C7712}"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28DA2-0911-4E7F-988C-4DF8A59C0075}" type="doc">
      <dgm:prSet loTypeId="urn:microsoft.com/office/officeart/2005/8/layout/pyramid3" loCatId="pyramid" qsTypeId="urn:microsoft.com/office/officeart/2005/8/quickstyle/simple1" qsCatId="simple" csTypeId="urn:microsoft.com/office/officeart/2005/8/colors/accent1_3" csCatId="accent1" phldr="1"/>
      <dgm:spPr/>
    </dgm:pt>
    <dgm:pt modelId="{C38035D0-CD7A-4398-BFBD-19CC01546874}">
      <dgm:prSet phldrT="[Text]" custT="1"/>
      <dgm:spPr/>
      <dgm:t>
        <a:bodyPr/>
        <a:lstStyle/>
        <a:p>
          <a:r>
            <a:rPr lang="ro-RO" sz="3200" b="1" dirty="0"/>
            <a:t>Venit brut</a:t>
          </a:r>
          <a:endParaRPr lang="en-US" sz="3200" b="1" dirty="0"/>
        </a:p>
      </dgm:t>
    </dgm:pt>
    <dgm:pt modelId="{8A647B76-F38D-4C23-97BF-6DE2BD4271F3}" type="parTrans" cxnId="{6B8C4BD4-E8F8-4E61-A345-0272E4315228}">
      <dgm:prSet/>
      <dgm:spPr/>
      <dgm:t>
        <a:bodyPr/>
        <a:lstStyle/>
        <a:p>
          <a:endParaRPr lang="en-US"/>
        </a:p>
      </dgm:t>
    </dgm:pt>
    <dgm:pt modelId="{E7CCD8CB-E623-4035-8A99-B1BD48136E23}" type="sibTrans" cxnId="{6B8C4BD4-E8F8-4E61-A345-0272E4315228}">
      <dgm:prSet/>
      <dgm:spPr/>
      <dgm:t>
        <a:bodyPr/>
        <a:lstStyle/>
        <a:p>
          <a:endParaRPr lang="en-US"/>
        </a:p>
      </dgm:t>
    </dgm:pt>
    <dgm:pt modelId="{6B104389-84E0-4051-A5A1-6EE3C51E12BB}">
      <dgm:prSet phldrT="[Text]" custT="1"/>
      <dgm:spPr/>
      <dgm:t>
        <a:bodyPr/>
        <a:lstStyle/>
        <a:p>
          <a:r>
            <a:rPr lang="ro-RO" sz="3200" b="1" dirty="0"/>
            <a:t>scutiri</a:t>
          </a:r>
          <a:endParaRPr lang="en-US" sz="3200" b="1" dirty="0"/>
        </a:p>
      </dgm:t>
    </dgm:pt>
    <dgm:pt modelId="{880DE1E4-D4D8-4FA2-8D95-E2F54FA4B7A5}" type="parTrans" cxnId="{5A362A31-35CE-4E64-B4C9-A15D44312AB0}">
      <dgm:prSet/>
      <dgm:spPr/>
      <dgm:t>
        <a:bodyPr/>
        <a:lstStyle/>
        <a:p>
          <a:endParaRPr lang="en-US"/>
        </a:p>
      </dgm:t>
    </dgm:pt>
    <dgm:pt modelId="{65573885-68D5-46E0-9604-993E40176D10}" type="sibTrans" cxnId="{5A362A31-35CE-4E64-B4C9-A15D44312AB0}">
      <dgm:prSet/>
      <dgm:spPr/>
      <dgm:t>
        <a:bodyPr/>
        <a:lstStyle/>
        <a:p>
          <a:endParaRPr lang="en-US"/>
        </a:p>
      </dgm:t>
    </dgm:pt>
    <dgm:pt modelId="{6C20C00D-06DA-411F-B3EE-48122A12895C}">
      <dgm:prSet phldrT="[Text]" custT="1"/>
      <dgm:spPr/>
      <dgm:t>
        <a:bodyPr/>
        <a:lstStyle/>
        <a:p>
          <a:pPr>
            <a:lnSpc>
              <a:spcPct val="100000"/>
            </a:lnSpc>
            <a:spcAft>
              <a:spcPts val="0"/>
            </a:spcAft>
          </a:pPr>
          <a:r>
            <a:rPr lang="ro-RO" sz="3200" b="1" dirty="0">
              <a:solidFill>
                <a:srgbClr val="C00000"/>
              </a:solidFill>
            </a:rPr>
            <a:t>Venit impozabil</a:t>
          </a:r>
          <a:r>
            <a:rPr lang="ro-RO" sz="3200" dirty="0">
              <a:solidFill>
                <a:srgbClr val="C00000"/>
              </a:solidFill>
            </a:rPr>
            <a:t> </a:t>
          </a:r>
          <a:endParaRPr lang="en-US" sz="3200" dirty="0">
            <a:solidFill>
              <a:srgbClr val="C00000"/>
            </a:solidFill>
          </a:endParaRPr>
        </a:p>
      </dgm:t>
    </dgm:pt>
    <dgm:pt modelId="{E0105EEC-6763-415A-9791-C7C61E64D5B5}" type="parTrans" cxnId="{0031AD05-D1AA-47FF-8734-DE6B4315EC48}">
      <dgm:prSet/>
      <dgm:spPr/>
      <dgm:t>
        <a:bodyPr/>
        <a:lstStyle/>
        <a:p>
          <a:endParaRPr lang="en-US"/>
        </a:p>
      </dgm:t>
    </dgm:pt>
    <dgm:pt modelId="{D9E87E05-E3F2-4E89-A1AB-9EC9EFB29990}" type="sibTrans" cxnId="{0031AD05-D1AA-47FF-8734-DE6B4315EC48}">
      <dgm:prSet/>
      <dgm:spPr/>
      <dgm:t>
        <a:bodyPr/>
        <a:lstStyle/>
        <a:p>
          <a:endParaRPr lang="en-US"/>
        </a:p>
      </dgm:t>
    </dgm:pt>
    <dgm:pt modelId="{B799CC3F-2927-4A14-B3FD-8852F481A2C6}">
      <dgm:prSet custT="1"/>
      <dgm:spPr/>
      <dgm:t>
        <a:bodyPr/>
        <a:lstStyle/>
        <a:p>
          <a:r>
            <a:rPr lang="ro-RO" sz="3200" dirty="0"/>
            <a:t>deducere</a:t>
          </a:r>
          <a:endParaRPr lang="en-US" sz="3200" dirty="0"/>
        </a:p>
      </dgm:t>
    </dgm:pt>
    <dgm:pt modelId="{CA3BA738-F6F8-452A-BAF8-A5C3B92B8EFB}" type="parTrans" cxnId="{CD31ECD3-6ECC-481B-9525-3F8782D6EE90}">
      <dgm:prSet/>
      <dgm:spPr/>
      <dgm:t>
        <a:bodyPr/>
        <a:lstStyle/>
        <a:p>
          <a:endParaRPr lang="en-US"/>
        </a:p>
      </dgm:t>
    </dgm:pt>
    <dgm:pt modelId="{93F5BED1-6067-4A56-87BB-5A966C8008C3}" type="sibTrans" cxnId="{CD31ECD3-6ECC-481B-9525-3F8782D6EE90}">
      <dgm:prSet/>
      <dgm:spPr/>
      <dgm:t>
        <a:bodyPr/>
        <a:lstStyle/>
        <a:p>
          <a:endParaRPr lang="en-US"/>
        </a:p>
      </dgm:t>
    </dgm:pt>
    <dgm:pt modelId="{4153DDF9-56B2-4F99-BF8D-55842C942F02}" type="pres">
      <dgm:prSet presAssocID="{F8C28DA2-0911-4E7F-988C-4DF8A59C0075}" presName="Name0" presStyleCnt="0">
        <dgm:presLayoutVars>
          <dgm:dir/>
          <dgm:animLvl val="lvl"/>
          <dgm:resizeHandles val="exact"/>
        </dgm:presLayoutVars>
      </dgm:prSet>
      <dgm:spPr/>
    </dgm:pt>
    <dgm:pt modelId="{F1264E70-9531-4D14-A3D7-7F28FA8CDFC6}" type="pres">
      <dgm:prSet presAssocID="{C38035D0-CD7A-4398-BFBD-19CC01546874}" presName="Name8" presStyleCnt="0"/>
      <dgm:spPr/>
    </dgm:pt>
    <dgm:pt modelId="{ECF8FA7F-3139-436F-91A8-FD7D756E380D}" type="pres">
      <dgm:prSet presAssocID="{C38035D0-CD7A-4398-BFBD-19CC01546874}" presName="level" presStyleLbl="node1" presStyleIdx="0" presStyleCnt="4">
        <dgm:presLayoutVars>
          <dgm:chMax val="1"/>
          <dgm:bulletEnabled val="1"/>
        </dgm:presLayoutVars>
      </dgm:prSet>
      <dgm:spPr/>
    </dgm:pt>
    <dgm:pt modelId="{5F95276B-B6B5-49CC-9DD0-4A679DCAEEA6}" type="pres">
      <dgm:prSet presAssocID="{C38035D0-CD7A-4398-BFBD-19CC01546874}" presName="levelTx" presStyleLbl="revTx" presStyleIdx="0" presStyleCnt="0">
        <dgm:presLayoutVars>
          <dgm:chMax val="1"/>
          <dgm:bulletEnabled val="1"/>
        </dgm:presLayoutVars>
      </dgm:prSet>
      <dgm:spPr/>
    </dgm:pt>
    <dgm:pt modelId="{F6A0E7E9-7E59-4DBB-81BC-490231F54CBA}" type="pres">
      <dgm:prSet presAssocID="{6B104389-84E0-4051-A5A1-6EE3C51E12BB}" presName="Name8" presStyleCnt="0"/>
      <dgm:spPr/>
    </dgm:pt>
    <dgm:pt modelId="{0DD629FC-81ED-4C51-B639-7AE5A45DCF56}" type="pres">
      <dgm:prSet presAssocID="{6B104389-84E0-4051-A5A1-6EE3C51E12BB}" presName="level" presStyleLbl="node1" presStyleIdx="1" presStyleCnt="4" custLinFactNeighborX="144" custLinFactNeighborY="1331">
        <dgm:presLayoutVars>
          <dgm:chMax val="1"/>
          <dgm:bulletEnabled val="1"/>
        </dgm:presLayoutVars>
      </dgm:prSet>
      <dgm:spPr/>
    </dgm:pt>
    <dgm:pt modelId="{C4F015D2-72BB-45DC-BA57-BF6E3EF62822}" type="pres">
      <dgm:prSet presAssocID="{6B104389-84E0-4051-A5A1-6EE3C51E12BB}" presName="levelTx" presStyleLbl="revTx" presStyleIdx="0" presStyleCnt="0">
        <dgm:presLayoutVars>
          <dgm:chMax val="1"/>
          <dgm:bulletEnabled val="1"/>
        </dgm:presLayoutVars>
      </dgm:prSet>
      <dgm:spPr/>
    </dgm:pt>
    <dgm:pt modelId="{0A94D97C-2C0F-4686-9CA5-F1C2145D4C5B}" type="pres">
      <dgm:prSet presAssocID="{B799CC3F-2927-4A14-B3FD-8852F481A2C6}" presName="Name8" presStyleCnt="0"/>
      <dgm:spPr/>
    </dgm:pt>
    <dgm:pt modelId="{D9B34975-BC95-4D63-9142-6E8D8E8063A6}" type="pres">
      <dgm:prSet presAssocID="{B799CC3F-2927-4A14-B3FD-8852F481A2C6}" presName="level" presStyleLbl="node1" presStyleIdx="2" presStyleCnt="4">
        <dgm:presLayoutVars>
          <dgm:chMax val="1"/>
          <dgm:bulletEnabled val="1"/>
        </dgm:presLayoutVars>
      </dgm:prSet>
      <dgm:spPr/>
    </dgm:pt>
    <dgm:pt modelId="{67257753-C510-4040-B545-C5461520DE40}" type="pres">
      <dgm:prSet presAssocID="{B799CC3F-2927-4A14-B3FD-8852F481A2C6}" presName="levelTx" presStyleLbl="revTx" presStyleIdx="0" presStyleCnt="0">
        <dgm:presLayoutVars>
          <dgm:chMax val="1"/>
          <dgm:bulletEnabled val="1"/>
        </dgm:presLayoutVars>
      </dgm:prSet>
      <dgm:spPr/>
    </dgm:pt>
    <dgm:pt modelId="{494489B6-5184-4FFB-B97B-442C412F84DA}" type="pres">
      <dgm:prSet presAssocID="{6C20C00D-06DA-411F-B3EE-48122A12895C}" presName="Name8" presStyleCnt="0"/>
      <dgm:spPr/>
    </dgm:pt>
    <dgm:pt modelId="{4508A32F-B344-4011-8E97-B7B54FA60CFB}" type="pres">
      <dgm:prSet presAssocID="{6C20C00D-06DA-411F-B3EE-48122A12895C}" presName="level" presStyleLbl="node1" presStyleIdx="3" presStyleCnt="4" custScaleX="105096" custLinFactNeighborX="0">
        <dgm:presLayoutVars>
          <dgm:chMax val="1"/>
          <dgm:bulletEnabled val="1"/>
        </dgm:presLayoutVars>
      </dgm:prSet>
      <dgm:spPr/>
    </dgm:pt>
    <dgm:pt modelId="{84BC4D49-392F-4C98-959A-5AE7CE88C3F3}" type="pres">
      <dgm:prSet presAssocID="{6C20C00D-06DA-411F-B3EE-48122A12895C}" presName="levelTx" presStyleLbl="revTx" presStyleIdx="0" presStyleCnt="0">
        <dgm:presLayoutVars>
          <dgm:chMax val="1"/>
          <dgm:bulletEnabled val="1"/>
        </dgm:presLayoutVars>
      </dgm:prSet>
      <dgm:spPr/>
    </dgm:pt>
  </dgm:ptLst>
  <dgm:cxnLst>
    <dgm:cxn modelId="{0031AD05-D1AA-47FF-8734-DE6B4315EC48}" srcId="{F8C28DA2-0911-4E7F-988C-4DF8A59C0075}" destId="{6C20C00D-06DA-411F-B3EE-48122A12895C}" srcOrd="3" destOrd="0" parTransId="{E0105EEC-6763-415A-9791-C7C61E64D5B5}" sibTransId="{D9E87E05-E3F2-4E89-A1AB-9EC9EFB29990}"/>
    <dgm:cxn modelId="{5C18C029-75FC-4DAD-B6CF-25064B1EF793}" type="presOf" srcId="{B799CC3F-2927-4A14-B3FD-8852F481A2C6}" destId="{67257753-C510-4040-B545-C5461520DE40}" srcOrd="1" destOrd="0" presId="urn:microsoft.com/office/officeart/2005/8/layout/pyramid3"/>
    <dgm:cxn modelId="{5A362A31-35CE-4E64-B4C9-A15D44312AB0}" srcId="{F8C28DA2-0911-4E7F-988C-4DF8A59C0075}" destId="{6B104389-84E0-4051-A5A1-6EE3C51E12BB}" srcOrd="1" destOrd="0" parTransId="{880DE1E4-D4D8-4FA2-8D95-E2F54FA4B7A5}" sibTransId="{65573885-68D5-46E0-9604-993E40176D10}"/>
    <dgm:cxn modelId="{DD418B5C-001B-4319-B011-2566E9844FC8}" type="presOf" srcId="{6B104389-84E0-4051-A5A1-6EE3C51E12BB}" destId="{C4F015D2-72BB-45DC-BA57-BF6E3EF62822}" srcOrd="1" destOrd="0" presId="urn:microsoft.com/office/officeart/2005/8/layout/pyramid3"/>
    <dgm:cxn modelId="{9D78CD43-9BE4-446D-A4F1-C4101F83BE5C}" type="presOf" srcId="{C38035D0-CD7A-4398-BFBD-19CC01546874}" destId="{ECF8FA7F-3139-436F-91A8-FD7D756E380D}" srcOrd="0" destOrd="0" presId="urn:microsoft.com/office/officeart/2005/8/layout/pyramid3"/>
    <dgm:cxn modelId="{4B33864D-A65C-4FB1-84FF-5D61C5131AAD}" type="presOf" srcId="{6C20C00D-06DA-411F-B3EE-48122A12895C}" destId="{84BC4D49-392F-4C98-959A-5AE7CE88C3F3}" srcOrd="1" destOrd="0" presId="urn:microsoft.com/office/officeart/2005/8/layout/pyramid3"/>
    <dgm:cxn modelId="{95ADC278-E959-4721-87ED-216613AF0445}" type="presOf" srcId="{F8C28DA2-0911-4E7F-988C-4DF8A59C0075}" destId="{4153DDF9-56B2-4F99-BF8D-55842C942F02}" srcOrd="0" destOrd="0" presId="urn:microsoft.com/office/officeart/2005/8/layout/pyramid3"/>
    <dgm:cxn modelId="{6809DEAB-8D14-4054-AB4C-EE5FD6E41B23}" type="presOf" srcId="{B799CC3F-2927-4A14-B3FD-8852F481A2C6}" destId="{D9B34975-BC95-4D63-9142-6E8D8E8063A6}" srcOrd="0" destOrd="0" presId="urn:microsoft.com/office/officeart/2005/8/layout/pyramid3"/>
    <dgm:cxn modelId="{356C1EAE-D4CA-4FF5-AE02-699ACC6E6563}" type="presOf" srcId="{C38035D0-CD7A-4398-BFBD-19CC01546874}" destId="{5F95276B-B6B5-49CC-9DD0-4A679DCAEEA6}" srcOrd="1" destOrd="0" presId="urn:microsoft.com/office/officeart/2005/8/layout/pyramid3"/>
    <dgm:cxn modelId="{8F0196CA-F4CD-4F7B-AC61-BF9965295D49}" type="presOf" srcId="{6C20C00D-06DA-411F-B3EE-48122A12895C}" destId="{4508A32F-B344-4011-8E97-B7B54FA60CFB}" srcOrd="0" destOrd="0" presId="urn:microsoft.com/office/officeart/2005/8/layout/pyramid3"/>
    <dgm:cxn modelId="{CD31ECD3-6ECC-481B-9525-3F8782D6EE90}" srcId="{F8C28DA2-0911-4E7F-988C-4DF8A59C0075}" destId="{B799CC3F-2927-4A14-B3FD-8852F481A2C6}" srcOrd="2" destOrd="0" parTransId="{CA3BA738-F6F8-452A-BAF8-A5C3B92B8EFB}" sibTransId="{93F5BED1-6067-4A56-87BB-5A966C8008C3}"/>
    <dgm:cxn modelId="{6B8C4BD4-E8F8-4E61-A345-0272E4315228}" srcId="{F8C28DA2-0911-4E7F-988C-4DF8A59C0075}" destId="{C38035D0-CD7A-4398-BFBD-19CC01546874}" srcOrd="0" destOrd="0" parTransId="{8A647B76-F38D-4C23-97BF-6DE2BD4271F3}" sibTransId="{E7CCD8CB-E623-4035-8A99-B1BD48136E23}"/>
    <dgm:cxn modelId="{2879E1F7-719F-4D31-A1D8-9A9C1F022D8E}" type="presOf" srcId="{6B104389-84E0-4051-A5A1-6EE3C51E12BB}" destId="{0DD629FC-81ED-4C51-B639-7AE5A45DCF56}" srcOrd="0" destOrd="0" presId="urn:microsoft.com/office/officeart/2005/8/layout/pyramid3"/>
    <dgm:cxn modelId="{18A3142E-F530-40C2-8DAF-2D5A3C14CF9B}" type="presParOf" srcId="{4153DDF9-56B2-4F99-BF8D-55842C942F02}" destId="{F1264E70-9531-4D14-A3D7-7F28FA8CDFC6}" srcOrd="0" destOrd="0" presId="urn:microsoft.com/office/officeart/2005/8/layout/pyramid3"/>
    <dgm:cxn modelId="{95AC0BE8-1A1E-452C-B0BE-57A499B65618}" type="presParOf" srcId="{F1264E70-9531-4D14-A3D7-7F28FA8CDFC6}" destId="{ECF8FA7F-3139-436F-91A8-FD7D756E380D}" srcOrd="0" destOrd="0" presId="urn:microsoft.com/office/officeart/2005/8/layout/pyramid3"/>
    <dgm:cxn modelId="{5D2E0C35-488E-467D-92C7-592F45D11535}" type="presParOf" srcId="{F1264E70-9531-4D14-A3D7-7F28FA8CDFC6}" destId="{5F95276B-B6B5-49CC-9DD0-4A679DCAEEA6}" srcOrd="1" destOrd="0" presId="urn:microsoft.com/office/officeart/2005/8/layout/pyramid3"/>
    <dgm:cxn modelId="{2091D688-0017-4AA6-9F37-3E5CDB7159B0}" type="presParOf" srcId="{4153DDF9-56B2-4F99-BF8D-55842C942F02}" destId="{F6A0E7E9-7E59-4DBB-81BC-490231F54CBA}" srcOrd="1" destOrd="0" presId="urn:microsoft.com/office/officeart/2005/8/layout/pyramid3"/>
    <dgm:cxn modelId="{1C879981-B12F-4F41-A810-E48C8BA75923}" type="presParOf" srcId="{F6A0E7E9-7E59-4DBB-81BC-490231F54CBA}" destId="{0DD629FC-81ED-4C51-B639-7AE5A45DCF56}" srcOrd="0" destOrd="0" presId="urn:microsoft.com/office/officeart/2005/8/layout/pyramid3"/>
    <dgm:cxn modelId="{B1B6E985-8F9C-429F-AAE5-78B426A1B29A}" type="presParOf" srcId="{F6A0E7E9-7E59-4DBB-81BC-490231F54CBA}" destId="{C4F015D2-72BB-45DC-BA57-BF6E3EF62822}" srcOrd="1" destOrd="0" presId="urn:microsoft.com/office/officeart/2005/8/layout/pyramid3"/>
    <dgm:cxn modelId="{DF1F51A3-FA29-4AE9-9B95-F9FBD1689E07}" type="presParOf" srcId="{4153DDF9-56B2-4F99-BF8D-55842C942F02}" destId="{0A94D97C-2C0F-4686-9CA5-F1C2145D4C5B}" srcOrd="2" destOrd="0" presId="urn:microsoft.com/office/officeart/2005/8/layout/pyramid3"/>
    <dgm:cxn modelId="{25EAD98E-B6FA-43C7-8341-D6E00D934E76}" type="presParOf" srcId="{0A94D97C-2C0F-4686-9CA5-F1C2145D4C5B}" destId="{D9B34975-BC95-4D63-9142-6E8D8E8063A6}" srcOrd="0" destOrd="0" presId="urn:microsoft.com/office/officeart/2005/8/layout/pyramid3"/>
    <dgm:cxn modelId="{775667FA-AC79-4A66-8545-4D078E467878}" type="presParOf" srcId="{0A94D97C-2C0F-4686-9CA5-F1C2145D4C5B}" destId="{67257753-C510-4040-B545-C5461520DE40}" srcOrd="1" destOrd="0" presId="urn:microsoft.com/office/officeart/2005/8/layout/pyramid3"/>
    <dgm:cxn modelId="{2FADB8E6-8051-4813-BCF5-2131E2E3E96E}" type="presParOf" srcId="{4153DDF9-56B2-4F99-BF8D-55842C942F02}" destId="{494489B6-5184-4FFB-B97B-442C412F84DA}" srcOrd="3" destOrd="0" presId="urn:microsoft.com/office/officeart/2005/8/layout/pyramid3"/>
    <dgm:cxn modelId="{E4C8A6F4-3260-4367-83D8-DDCA01551751}" type="presParOf" srcId="{494489B6-5184-4FFB-B97B-442C412F84DA}" destId="{4508A32F-B344-4011-8E97-B7B54FA60CFB}" srcOrd="0" destOrd="0" presId="urn:microsoft.com/office/officeart/2005/8/layout/pyramid3"/>
    <dgm:cxn modelId="{3A166DAA-978C-4341-882E-3DD50AD56190}" type="presParOf" srcId="{494489B6-5184-4FFB-B97B-442C412F84DA}" destId="{84BC4D49-392F-4C98-959A-5AE7CE88C3F3}"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91A6E-045C-4A6F-A907-E0A869B9EF53}">
      <dsp:nvSpPr>
        <dsp:cNvPr id="0" name=""/>
        <dsp:cNvSpPr/>
      </dsp:nvSpPr>
      <dsp:spPr>
        <a:xfrm>
          <a:off x="2675" y="0"/>
          <a:ext cx="2625754" cy="47716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RO" sz="3400" kern="1200" dirty="0"/>
            <a:t>Ministerul Finanțelor</a:t>
          </a:r>
          <a:endParaRPr lang="ru-RU" sz="3400" kern="1200" dirty="0"/>
        </a:p>
      </dsp:txBody>
      <dsp:txXfrm>
        <a:off x="2675" y="0"/>
        <a:ext cx="2625754" cy="1431489"/>
      </dsp:txXfrm>
    </dsp:sp>
    <dsp:sp modelId="{077AADCD-8F5D-4F09-9C62-B8967723AE1D}">
      <dsp:nvSpPr>
        <dsp:cNvPr id="0" name=""/>
        <dsp:cNvSpPr/>
      </dsp:nvSpPr>
      <dsp:spPr>
        <a:xfrm>
          <a:off x="265251" y="1431729"/>
          <a:ext cx="2100603" cy="8859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kern="1200" dirty="0"/>
            <a:t>Realizează politica în domeniul fiscal</a:t>
          </a:r>
          <a:endParaRPr lang="ru-RU" sz="1800" kern="1200" dirty="0"/>
        </a:p>
      </dsp:txBody>
      <dsp:txXfrm>
        <a:off x="291199" y="1457677"/>
        <a:ext cx="2048707" cy="834047"/>
      </dsp:txXfrm>
    </dsp:sp>
    <dsp:sp modelId="{202CAC22-DC7D-4BE1-B5A7-1B05F7804AE2}">
      <dsp:nvSpPr>
        <dsp:cNvPr id="0" name=""/>
        <dsp:cNvSpPr/>
      </dsp:nvSpPr>
      <dsp:spPr>
        <a:xfrm>
          <a:off x="265251" y="2453972"/>
          <a:ext cx="2100603" cy="10565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kern="1200" dirty="0"/>
            <a:t>Asigură asistența metodologică în implementarea legislației fiscale</a:t>
          </a:r>
          <a:endParaRPr lang="ru-RU" sz="1800" kern="1200" dirty="0"/>
        </a:p>
      </dsp:txBody>
      <dsp:txXfrm>
        <a:off x="296198" y="2484919"/>
        <a:ext cx="2038709" cy="994700"/>
      </dsp:txXfrm>
    </dsp:sp>
    <dsp:sp modelId="{64873FAA-81B6-496B-A519-61D54E75E2A2}">
      <dsp:nvSpPr>
        <dsp:cNvPr id="0" name=""/>
        <dsp:cNvSpPr/>
      </dsp:nvSpPr>
      <dsp:spPr>
        <a:xfrm>
          <a:off x="265251" y="3646865"/>
          <a:ext cx="2100603" cy="8859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kern="1200" dirty="0"/>
            <a:t>Aprobă bugetul, structura și șeful SFS, SV</a:t>
          </a:r>
          <a:endParaRPr lang="ru-RU" sz="1800" kern="1200" dirty="0"/>
        </a:p>
      </dsp:txBody>
      <dsp:txXfrm>
        <a:off x="291199" y="3672813"/>
        <a:ext cx="2048707" cy="834047"/>
      </dsp:txXfrm>
    </dsp:sp>
    <dsp:sp modelId="{58F2A966-9DDC-45A0-A474-F07AB7E2A51E}">
      <dsp:nvSpPr>
        <dsp:cNvPr id="0" name=""/>
        <dsp:cNvSpPr/>
      </dsp:nvSpPr>
      <dsp:spPr>
        <a:xfrm>
          <a:off x="2825361" y="0"/>
          <a:ext cx="2625754" cy="47716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RO" sz="3400" kern="1200" dirty="0"/>
            <a:t>Serviciul Fiscal de Stat</a:t>
          </a:r>
          <a:endParaRPr lang="ru-RU" sz="3400" kern="1200" dirty="0"/>
        </a:p>
      </dsp:txBody>
      <dsp:txXfrm>
        <a:off x="2825361" y="0"/>
        <a:ext cx="2625754" cy="1431489"/>
      </dsp:txXfrm>
    </dsp:sp>
    <dsp:sp modelId="{7416100D-2B13-4CB4-BB16-320976AF5E33}">
      <dsp:nvSpPr>
        <dsp:cNvPr id="0" name=""/>
        <dsp:cNvSpPr/>
      </dsp:nvSpPr>
      <dsp:spPr>
        <a:xfrm>
          <a:off x="3087937" y="1432887"/>
          <a:ext cx="2100603" cy="14387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kern="1200" dirty="0"/>
            <a:t>Asigură administrarea impozitelor, taxelor și plăților delegate</a:t>
          </a:r>
          <a:endParaRPr lang="ru-RU" sz="1800" kern="1200" dirty="0"/>
        </a:p>
      </dsp:txBody>
      <dsp:txXfrm>
        <a:off x="3130075" y="1475025"/>
        <a:ext cx="2016327" cy="1354435"/>
      </dsp:txXfrm>
    </dsp:sp>
    <dsp:sp modelId="{CF8EBD6D-DCF2-4CE5-A0C6-71B14F74C148}">
      <dsp:nvSpPr>
        <dsp:cNvPr id="0" name=""/>
        <dsp:cNvSpPr/>
      </dsp:nvSpPr>
      <dsp:spPr>
        <a:xfrm>
          <a:off x="3087937" y="3092939"/>
          <a:ext cx="2100603" cy="14387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kern="1200" dirty="0"/>
            <a:t>Interacționează cu alte autorități în vederea unei administrări eficiente</a:t>
          </a:r>
          <a:endParaRPr lang="ru-RU" sz="1800" kern="1200" dirty="0"/>
        </a:p>
      </dsp:txBody>
      <dsp:txXfrm>
        <a:off x="3130075" y="3135077"/>
        <a:ext cx="2016327" cy="1354435"/>
      </dsp:txXfrm>
    </dsp:sp>
    <dsp:sp modelId="{D5C1B2D9-4506-42D7-B79F-639A090A038C}">
      <dsp:nvSpPr>
        <dsp:cNvPr id="0" name=""/>
        <dsp:cNvSpPr/>
      </dsp:nvSpPr>
      <dsp:spPr>
        <a:xfrm>
          <a:off x="5648047" y="0"/>
          <a:ext cx="2625754" cy="47716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RO" sz="3400" kern="1200" dirty="0"/>
            <a:t>Serviciul Vamal</a:t>
          </a:r>
          <a:endParaRPr lang="ru-RU" sz="3400" kern="1200" dirty="0"/>
        </a:p>
      </dsp:txBody>
      <dsp:txXfrm>
        <a:off x="5648047" y="0"/>
        <a:ext cx="2625754" cy="1431489"/>
      </dsp:txXfrm>
    </dsp:sp>
    <dsp:sp modelId="{39AB227F-14CB-44FA-B044-8B55A6939DCC}">
      <dsp:nvSpPr>
        <dsp:cNvPr id="0" name=""/>
        <dsp:cNvSpPr/>
      </dsp:nvSpPr>
      <dsp:spPr>
        <a:xfrm>
          <a:off x="5910623" y="1432887"/>
          <a:ext cx="2100603" cy="14387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t>Asigură administrarea impozitelor, taxelor și plăților delegate în cazul importului și exportului</a:t>
          </a:r>
          <a:endParaRPr lang="ru-RU" sz="1600" kern="1200" dirty="0"/>
        </a:p>
      </dsp:txBody>
      <dsp:txXfrm>
        <a:off x="5952761" y="1475025"/>
        <a:ext cx="2016327" cy="1354435"/>
      </dsp:txXfrm>
    </dsp:sp>
    <dsp:sp modelId="{F9B3A288-515C-4D2A-B3B1-71CB5B31D8C5}">
      <dsp:nvSpPr>
        <dsp:cNvPr id="0" name=""/>
        <dsp:cNvSpPr/>
      </dsp:nvSpPr>
      <dsp:spPr>
        <a:xfrm>
          <a:off x="5910623" y="3092939"/>
          <a:ext cx="2100603" cy="14387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t>Interacționează cu alte autorități în vederea unei administrări eficiente</a:t>
          </a:r>
          <a:endParaRPr lang="ru-RU" sz="1600" kern="1200" dirty="0"/>
        </a:p>
      </dsp:txBody>
      <dsp:txXfrm>
        <a:off x="5952761" y="3135077"/>
        <a:ext cx="2016327" cy="1354435"/>
      </dsp:txXfrm>
    </dsp:sp>
    <dsp:sp modelId="{F65094CF-FCA1-47B7-985F-93C090683BA6}">
      <dsp:nvSpPr>
        <dsp:cNvPr id="0" name=""/>
        <dsp:cNvSpPr/>
      </dsp:nvSpPr>
      <dsp:spPr>
        <a:xfrm>
          <a:off x="8470733" y="0"/>
          <a:ext cx="2625754" cy="47716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RO" sz="3400" kern="1200" dirty="0"/>
            <a:t>Alte autorități</a:t>
          </a:r>
          <a:endParaRPr lang="ru-RU" sz="3400" kern="1200" dirty="0"/>
        </a:p>
      </dsp:txBody>
      <dsp:txXfrm>
        <a:off x="8470733" y="0"/>
        <a:ext cx="2625754" cy="1431489"/>
      </dsp:txXfrm>
    </dsp:sp>
    <dsp:sp modelId="{752A2906-91EC-424C-891B-6986EBCCA991}">
      <dsp:nvSpPr>
        <dsp:cNvPr id="0" name=""/>
        <dsp:cNvSpPr/>
      </dsp:nvSpPr>
      <dsp:spPr>
        <a:xfrm>
          <a:off x="8733309" y="1431697"/>
          <a:ext cx="2100603" cy="1326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ro-RO" sz="1800" b="1" kern="1200" dirty="0"/>
            <a:t>PARLAMENTUL </a:t>
          </a:r>
          <a:r>
            <a:rPr lang="ro-RO" sz="1800" kern="1200" dirty="0"/>
            <a:t>– aprobă legislația fiscală de gradul I</a:t>
          </a:r>
          <a:endParaRPr lang="ru-RU" sz="1800" kern="1200" dirty="0"/>
        </a:p>
      </dsp:txBody>
      <dsp:txXfrm>
        <a:off x="8772165" y="1470553"/>
        <a:ext cx="2022891" cy="1248931"/>
      </dsp:txXfrm>
    </dsp:sp>
    <dsp:sp modelId="{EBA9A0C5-A78B-4188-A29E-A1267F5C7712}">
      <dsp:nvSpPr>
        <dsp:cNvPr id="0" name=""/>
        <dsp:cNvSpPr/>
      </dsp:nvSpPr>
      <dsp:spPr>
        <a:xfrm>
          <a:off x="8733309" y="2962440"/>
          <a:ext cx="2100603" cy="1570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b="1" kern="1200" dirty="0"/>
            <a:t>MINISTERELE DE RAMURĂ</a:t>
          </a:r>
          <a:r>
            <a:rPr lang="ro-RO" sz="1600" kern="1200" dirty="0"/>
            <a:t> – realizează politica în domeniile parafiscale delegate SFS și asistența metodologică </a:t>
          </a:r>
          <a:endParaRPr lang="ru-RU" sz="1600" kern="1200" dirty="0"/>
        </a:p>
      </dsp:txBody>
      <dsp:txXfrm>
        <a:off x="8779304" y="3008435"/>
        <a:ext cx="2008613" cy="1478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FA7F-3139-436F-91A8-FD7D756E380D}">
      <dsp:nvSpPr>
        <dsp:cNvPr id="0" name=""/>
        <dsp:cNvSpPr/>
      </dsp:nvSpPr>
      <dsp:spPr>
        <a:xfrm rot="10800000">
          <a:off x="0" y="0"/>
          <a:ext cx="9783763" cy="1051718"/>
        </a:xfrm>
        <a:prstGeom prst="trapezoid">
          <a:avLst>
            <a:gd name="adj" fmla="val 116283"/>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ro-RO" sz="3200" b="1" kern="1200" dirty="0"/>
            <a:t>Venit brut</a:t>
          </a:r>
          <a:endParaRPr lang="en-US" sz="3200" b="1" kern="1200" dirty="0"/>
        </a:p>
      </dsp:txBody>
      <dsp:txXfrm rot="-10800000">
        <a:off x="1712158" y="0"/>
        <a:ext cx="6359445" cy="1051718"/>
      </dsp:txXfrm>
    </dsp:sp>
    <dsp:sp modelId="{0DD629FC-81ED-4C51-B639-7AE5A45DCF56}">
      <dsp:nvSpPr>
        <dsp:cNvPr id="0" name=""/>
        <dsp:cNvSpPr/>
      </dsp:nvSpPr>
      <dsp:spPr>
        <a:xfrm rot="10800000">
          <a:off x="1233536" y="1065717"/>
          <a:ext cx="7337822" cy="1051718"/>
        </a:xfrm>
        <a:prstGeom prst="trapezoid">
          <a:avLst>
            <a:gd name="adj" fmla="val 116283"/>
          </a:avLst>
        </a:prstGeom>
        <a:solidFill>
          <a:schemeClr val="accent1">
            <a:shade val="80000"/>
            <a:hueOff val="236519"/>
            <a:satOff val="-13281"/>
            <a:lumOff val="114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ro-RO" sz="3200" b="1" kern="1200" dirty="0"/>
            <a:t>scutiri</a:t>
          </a:r>
          <a:endParaRPr lang="en-US" sz="3200" b="1" kern="1200" dirty="0"/>
        </a:p>
      </dsp:txBody>
      <dsp:txXfrm rot="-10800000">
        <a:off x="2517655" y="1065717"/>
        <a:ext cx="4769584" cy="1051718"/>
      </dsp:txXfrm>
    </dsp:sp>
    <dsp:sp modelId="{D9B34975-BC95-4D63-9142-6E8D8E8063A6}">
      <dsp:nvSpPr>
        <dsp:cNvPr id="0" name=""/>
        <dsp:cNvSpPr/>
      </dsp:nvSpPr>
      <dsp:spPr>
        <a:xfrm rot="10800000">
          <a:off x="2445940" y="2103437"/>
          <a:ext cx="4891881" cy="1051718"/>
        </a:xfrm>
        <a:prstGeom prst="trapezoid">
          <a:avLst>
            <a:gd name="adj" fmla="val 116283"/>
          </a:avLst>
        </a:prstGeom>
        <a:solidFill>
          <a:schemeClr val="accent1">
            <a:shade val="80000"/>
            <a:hueOff val="473038"/>
            <a:satOff val="-26563"/>
            <a:lumOff val="229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ro-RO" sz="3200" kern="1200" dirty="0"/>
            <a:t>deducere</a:t>
          </a:r>
          <a:endParaRPr lang="en-US" sz="3200" kern="1200" dirty="0"/>
        </a:p>
      </dsp:txBody>
      <dsp:txXfrm rot="-10800000">
        <a:off x="3302020" y="2103437"/>
        <a:ext cx="3179722" cy="1051718"/>
      </dsp:txXfrm>
    </dsp:sp>
    <dsp:sp modelId="{4508A32F-B344-4011-8E97-B7B54FA60CFB}">
      <dsp:nvSpPr>
        <dsp:cNvPr id="0" name=""/>
        <dsp:cNvSpPr/>
      </dsp:nvSpPr>
      <dsp:spPr>
        <a:xfrm rot="10800000">
          <a:off x="3606588" y="3155156"/>
          <a:ext cx="2570585" cy="1051718"/>
        </a:xfrm>
        <a:prstGeom prst="trapezoid">
          <a:avLst>
            <a:gd name="adj" fmla="val 116283"/>
          </a:avLst>
        </a:prstGeom>
        <a:solidFill>
          <a:schemeClr val="accent1">
            <a:shade val="80000"/>
            <a:hueOff val="709557"/>
            <a:satOff val="-39844"/>
            <a:lumOff val="343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100000"/>
            </a:lnSpc>
            <a:spcBef>
              <a:spcPct val="0"/>
            </a:spcBef>
            <a:spcAft>
              <a:spcPts val="0"/>
            </a:spcAft>
            <a:buNone/>
          </a:pPr>
          <a:r>
            <a:rPr lang="ro-RO" sz="3200" b="1" kern="1200" dirty="0">
              <a:solidFill>
                <a:srgbClr val="C00000"/>
              </a:solidFill>
            </a:rPr>
            <a:t>Venit impozabil</a:t>
          </a:r>
          <a:r>
            <a:rPr lang="ro-RO" sz="3200" kern="1200" dirty="0">
              <a:solidFill>
                <a:srgbClr val="C00000"/>
              </a:solidFill>
            </a:rPr>
            <a:t> </a:t>
          </a:r>
          <a:endParaRPr lang="en-US" sz="3200" kern="1200" dirty="0">
            <a:solidFill>
              <a:srgbClr val="C00000"/>
            </a:solidFill>
          </a:endParaRPr>
        </a:p>
      </dsp:txBody>
      <dsp:txXfrm rot="-10800000">
        <a:off x="3606588" y="3155156"/>
        <a:ext cx="2570585" cy="10517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BA555-A961-4E76-BAD7-7A172E801A94}"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E3ED7-8D64-461C-BF46-979D3E8D9868}" type="slidenum">
              <a:rPr lang="en-US" smtClean="0"/>
              <a:t>‹#›</a:t>
            </a:fld>
            <a:endParaRPr lang="en-US"/>
          </a:p>
        </p:txBody>
      </p:sp>
    </p:spTree>
    <p:extLst>
      <p:ext uri="{BB962C8B-B14F-4D97-AF65-F5344CB8AC3E}">
        <p14:creationId xmlns:p14="http://schemas.microsoft.com/office/powerpoint/2010/main" val="224517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a:t>
            </a:r>
            <a:r>
              <a:rPr lang="ro-RO" dirty="0" err="1"/>
              <a:t>adaugat</a:t>
            </a:r>
            <a:r>
              <a:rPr lang="ro-RO" dirty="0"/>
              <a:t> Serviciul VAMAL</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3</a:t>
            </a:fld>
            <a:endParaRPr lang="en-US"/>
          </a:p>
        </p:txBody>
      </p:sp>
    </p:spTree>
    <p:extLst>
      <p:ext uri="{BB962C8B-B14F-4D97-AF65-F5344CB8AC3E}">
        <p14:creationId xmlns:p14="http://schemas.microsoft.com/office/powerpoint/2010/main" val="373263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schimbat litere la numere + </a:t>
            </a:r>
            <a:r>
              <a:rPr lang="ro-RO" dirty="0" err="1"/>
              <a:t>animatia</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4</a:t>
            </a:fld>
            <a:endParaRPr lang="en-US"/>
          </a:p>
        </p:txBody>
      </p:sp>
    </p:spTree>
    <p:extLst>
      <p:ext uri="{BB962C8B-B14F-4D97-AF65-F5344CB8AC3E}">
        <p14:creationId xmlns:p14="http://schemas.microsoft.com/office/powerpoint/2010/main" val="71929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modificat </a:t>
            </a:r>
            <a:r>
              <a:rPr lang="ro-RO" dirty="0" err="1"/>
              <a:t>animatia</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5</a:t>
            </a:fld>
            <a:endParaRPr lang="en-US"/>
          </a:p>
        </p:txBody>
      </p:sp>
    </p:spTree>
    <p:extLst>
      <p:ext uri="{BB962C8B-B14F-4D97-AF65-F5344CB8AC3E}">
        <p14:creationId xmlns:p14="http://schemas.microsoft.com/office/powerpoint/2010/main" val="382937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modificat datele din 2023 + am </a:t>
            </a:r>
            <a:r>
              <a:rPr lang="ro-RO" dirty="0" err="1"/>
              <a:t>adaugat</a:t>
            </a:r>
            <a:r>
              <a:rPr lang="ro-RO" dirty="0"/>
              <a:t> tarile vecine</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7</a:t>
            </a:fld>
            <a:endParaRPr lang="en-US"/>
          </a:p>
        </p:txBody>
      </p:sp>
    </p:spTree>
    <p:extLst>
      <p:ext uri="{BB962C8B-B14F-4D97-AF65-F5344CB8AC3E}">
        <p14:creationId xmlns:p14="http://schemas.microsoft.com/office/powerpoint/2010/main" val="370249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modificat </a:t>
            </a:r>
            <a:r>
              <a:rPr lang="ro-RO" dirty="0" err="1"/>
              <a:t>animatia</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8</a:t>
            </a:fld>
            <a:endParaRPr lang="en-US"/>
          </a:p>
        </p:txBody>
      </p:sp>
    </p:spTree>
    <p:extLst>
      <p:ext uri="{BB962C8B-B14F-4D97-AF65-F5344CB8AC3E}">
        <p14:creationId xmlns:p14="http://schemas.microsoft.com/office/powerpoint/2010/main" val="266456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Am modificat datele de prezentarea, 4% IMM + am </a:t>
            </a:r>
            <a:r>
              <a:rPr lang="ro-RO" dirty="0" err="1"/>
              <a:t>adaugat</a:t>
            </a:r>
            <a:r>
              <a:rPr lang="ro-RO" dirty="0"/>
              <a:t> </a:t>
            </a:r>
            <a:r>
              <a:rPr lang="ro-RO" dirty="0" err="1"/>
              <a:t>aminarea</a:t>
            </a:r>
            <a:r>
              <a:rPr lang="ro-RO" dirty="0"/>
              <a:t> pentru IMM in regimul General</a:t>
            </a:r>
            <a:endParaRPr lang="ru-MD" dirty="0"/>
          </a:p>
        </p:txBody>
      </p:sp>
      <p:sp>
        <p:nvSpPr>
          <p:cNvPr id="4" name="Slide Number Placeholder 3"/>
          <p:cNvSpPr>
            <a:spLocks noGrp="1"/>
          </p:cNvSpPr>
          <p:nvPr>
            <p:ph type="sldNum" sz="quarter" idx="5"/>
          </p:nvPr>
        </p:nvSpPr>
        <p:spPr/>
        <p:txBody>
          <a:bodyPr/>
          <a:lstStyle/>
          <a:p>
            <a:fld id="{CBCE3ED7-8D64-461C-BF46-979D3E8D9868}" type="slidenum">
              <a:rPr lang="en-US" smtClean="0"/>
              <a:t>14</a:t>
            </a:fld>
            <a:endParaRPr lang="en-US"/>
          </a:p>
        </p:txBody>
      </p:sp>
    </p:spTree>
    <p:extLst>
      <p:ext uri="{BB962C8B-B14F-4D97-AF65-F5344CB8AC3E}">
        <p14:creationId xmlns:p14="http://schemas.microsoft.com/office/powerpoint/2010/main" val="5562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0505E-6A10-470A-8E39-067170556952}" type="datetime5">
              <a:rPr lang="en-US" smtClean="0"/>
              <a:t>2-Nov-23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180966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4B935-DBD3-4F7F-A401-D8BA41C39B49}" type="datetime5">
              <a:rPr lang="en-US" smtClean="0"/>
              <a:t>2-Nov-23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137420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1E336F0-AA6E-4667-8194-50408E085FC8}" type="datetime5">
              <a:rPr lang="en-US" smtClean="0"/>
              <a:t>2-Nov-23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143479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362954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650E763-3F51-44C7-B618-81FC92B5A5D3}" type="datetime5">
              <a:rPr lang="en-US" smtClean="0"/>
              <a:t>2-Nov-23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8CE6352-719A-445D-9B46-59561F72D0C9}" type="slidenum">
              <a:rPr lang="en-US" smtClean="0"/>
              <a:t>‹#›</a:t>
            </a:fld>
            <a:endParaRPr lang="en-US"/>
          </a:p>
        </p:txBody>
      </p:sp>
    </p:spTree>
    <p:extLst>
      <p:ext uri="{BB962C8B-B14F-4D97-AF65-F5344CB8AC3E}">
        <p14:creationId xmlns:p14="http://schemas.microsoft.com/office/powerpoint/2010/main" val="24237664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5625FA-BED1-48C6-95B0-5F71CE5CF16F}" type="datetime5">
              <a:rPr lang="en-US" smtClean="0"/>
              <a:t>2-Nov-23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306212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553E2-9195-48A9-B684-A8689E5F25D3}" type="datetime5">
              <a:rPr lang="en-US" smtClean="0"/>
              <a:t>2-Nov-23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5095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93BC5-FF92-4479-B4EF-1294F4E9494B}" type="datetime5">
              <a:rPr lang="en-US" smtClean="0"/>
              <a:t>2-Nov-23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153945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7C839-DC8E-470E-958D-E29C3C23300D}" type="datetime5">
              <a:rPr lang="en-US" smtClean="0"/>
              <a:t>2-Nov-23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230372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B4DB23-43D8-4076-9081-C9DF96728FD9}" type="datetime5">
              <a:rPr lang="en-US" smtClean="0"/>
              <a:t>2-Nov-23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9812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104FA7-96F4-4958-8E5C-63DB642E67EE}" type="datetime5">
              <a:rPr lang="en-US" smtClean="0"/>
              <a:t>2-Nov-23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E6352-719A-445D-9B46-59561F72D0C9}" type="slidenum">
              <a:rPr lang="en-US" smtClean="0"/>
              <a:t>‹#›</a:t>
            </a:fld>
            <a:endParaRPr lang="en-US"/>
          </a:p>
        </p:txBody>
      </p:sp>
    </p:spTree>
    <p:extLst>
      <p:ext uri="{BB962C8B-B14F-4D97-AF65-F5344CB8AC3E}">
        <p14:creationId xmlns:p14="http://schemas.microsoft.com/office/powerpoint/2010/main" val="26035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9379C0C-B478-425B-BCA5-F0DD3FFAA827}" type="datetime5">
              <a:rPr lang="en-US" smtClean="0"/>
              <a:t>2-Nov-23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8CE6352-719A-445D-9B46-59561F72D0C9}" type="slidenum">
              <a:rPr lang="en-US" smtClean="0"/>
              <a:t>‹#›</a:t>
            </a:fld>
            <a:endParaRPr lang="en-US"/>
          </a:p>
        </p:txBody>
      </p:sp>
    </p:spTree>
    <p:extLst>
      <p:ext uri="{BB962C8B-B14F-4D97-AF65-F5344CB8AC3E}">
        <p14:creationId xmlns:p14="http://schemas.microsoft.com/office/powerpoint/2010/main" val="235756870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sfs.md/ro/baza-generalizata-a-practicii-fiscale" TargetMode="External"/><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sfs.md/ro" TargetMode="External"/><Relationship Id="rId10" Type="http://schemas.openxmlformats.org/officeDocument/2006/relationships/hyperlink" Target="https://sfs.md/ro/document/ghidul-contribuabilului-incepator-aspecte-fiscale" TargetMode="External"/><Relationship Id="rId4" Type="http://schemas.openxmlformats.org/officeDocument/2006/relationships/hyperlink" Target="https://buget.mf.gov.md/ro" TargetMode="Externa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o-RO" b="1" dirty="0"/>
              <a:t>Inițiere în finanțe publice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328" y="110191"/>
            <a:ext cx="5461381" cy="1945374"/>
          </a:xfrm>
          <a:prstGeom prst="rect">
            <a:avLst/>
          </a:prstGeom>
        </p:spPr>
      </p:pic>
      <p:sp>
        <p:nvSpPr>
          <p:cNvPr id="6" name="Slide Number Placeholder 5">
            <a:extLst>
              <a:ext uri="{FF2B5EF4-FFF2-40B4-BE49-F238E27FC236}">
                <a16:creationId xmlns:a16="http://schemas.microsoft.com/office/drawing/2014/main" id="{D83A8B78-57E7-7B0E-65E6-2B04BB8F8115}"/>
              </a:ext>
            </a:extLst>
          </p:cNvPr>
          <p:cNvSpPr>
            <a:spLocks noGrp="1"/>
          </p:cNvSpPr>
          <p:nvPr>
            <p:ph type="sldNum" sz="quarter" idx="12"/>
          </p:nvPr>
        </p:nvSpPr>
        <p:spPr/>
        <p:txBody>
          <a:bodyPr/>
          <a:lstStyle/>
          <a:p>
            <a:fld id="{98CE6352-719A-445D-9B46-59561F72D0C9}" type="slidenum">
              <a:rPr lang="en-US" smtClean="0"/>
              <a:t>1</a:t>
            </a:fld>
            <a:endParaRPr lang="en-US"/>
          </a:p>
        </p:txBody>
      </p:sp>
      <p:sp>
        <p:nvSpPr>
          <p:cNvPr id="2" name="Date Placeholder 1">
            <a:extLst>
              <a:ext uri="{FF2B5EF4-FFF2-40B4-BE49-F238E27FC236}">
                <a16:creationId xmlns:a16="http://schemas.microsoft.com/office/drawing/2014/main" id="{D5C9098D-DE04-4C52-3F69-E3D069C4B464}"/>
              </a:ext>
            </a:extLst>
          </p:cNvPr>
          <p:cNvSpPr>
            <a:spLocks noGrp="1"/>
          </p:cNvSpPr>
          <p:nvPr>
            <p:ph type="dt" sz="half" idx="10"/>
          </p:nvPr>
        </p:nvSpPr>
        <p:spPr/>
        <p:txBody>
          <a:bodyPr/>
          <a:lstStyle/>
          <a:p>
            <a:fld id="{A9197FD0-4E81-4210-8091-ABB7E453A07D}" type="datetime5">
              <a:rPr lang="en-US" smtClean="0"/>
              <a:t>2-Nov-23</a:t>
            </a:fld>
            <a:endParaRPr lang="en-US"/>
          </a:p>
        </p:txBody>
      </p:sp>
      <p:sp>
        <p:nvSpPr>
          <p:cNvPr id="3" name="TextBox 2">
            <a:extLst>
              <a:ext uri="{FF2B5EF4-FFF2-40B4-BE49-F238E27FC236}">
                <a16:creationId xmlns:a16="http://schemas.microsoft.com/office/drawing/2014/main" id="{94D5C5BF-2007-9778-386E-D268D6F8FA3B}"/>
              </a:ext>
            </a:extLst>
          </p:cNvPr>
          <p:cNvSpPr txBox="1"/>
          <p:nvPr/>
        </p:nvSpPr>
        <p:spPr>
          <a:xfrm>
            <a:off x="4133848" y="3970993"/>
            <a:ext cx="2786340" cy="369332"/>
          </a:xfrm>
          <a:prstGeom prst="rect">
            <a:avLst/>
          </a:prstGeom>
          <a:noFill/>
        </p:spPr>
        <p:txBody>
          <a:bodyPr wrap="none" rtlCol="0">
            <a:spAutoFit/>
          </a:bodyPr>
          <a:lstStyle/>
          <a:p>
            <a:r>
              <a:rPr lang="ro-RO" dirty="0"/>
              <a:t>Prezentare realizată pentru</a:t>
            </a:r>
            <a:endParaRPr lang="en-US" dirty="0"/>
          </a:p>
        </p:txBody>
      </p:sp>
      <p:pic>
        <p:nvPicPr>
          <p:cNvPr id="8" name="Picture 7" descr="A black background with red text&#10;&#10;Description automatically generated">
            <a:extLst>
              <a:ext uri="{FF2B5EF4-FFF2-40B4-BE49-F238E27FC236}">
                <a16:creationId xmlns:a16="http://schemas.microsoft.com/office/drawing/2014/main" id="{1B5465FA-38EA-9EB4-B517-FBBE1F813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316" y="2898389"/>
            <a:ext cx="6749404" cy="3796540"/>
          </a:xfrm>
          <a:prstGeom prst="rect">
            <a:avLst/>
          </a:prstGeom>
        </p:spPr>
      </p:pic>
    </p:spTree>
    <p:extLst>
      <p:ext uri="{BB962C8B-B14F-4D97-AF65-F5344CB8AC3E}">
        <p14:creationId xmlns:p14="http://schemas.microsoft.com/office/powerpoint/2010/main" val="386400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72">
            <a:extLst>
              <a:ext uri="{FF2B5EF4-FFF2-40B4-BE49-F238E27FC236}">
                <a16:creationId xmlns:a16="http://schemas.microsoft.com/office/drawing/2014/main" id="{3AC1E042-D500-00BF-4836-E456BB0DCBFC}"/>
              </a:ext>
            </a:extLst>
          </p:cNvPr>
          <p:cNvSpPr/>
          <p:nvPr/>
        </p:nvSpPr>
        <p:spPr>
          <a:xfrm>
            <a:off x="5504366" y="2213560"/>
            <a:ext cx="4728561" cy="4393273"/>
          </a:xfrm>
          <a:prstGeom prst="ellipse">
            <a:avLst/>
          </a:prstGeom>
          <a:solidFill>
            <a:schemeClr val="bg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j-lt"/>
              <a:ea typeface="+mn-ea"/>
              <a:cs typeface="+mn-cs"/>
            </a:endParaRPr>
          </a:p>
        </p:txBody>
      </p:sp>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venituri active și pasive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10</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sp>
        <p:nvSpPr>
          <p:cNvPr id="10" name="椭圆 72">
            <a:extLst>
              <a:ext uri="{FF2B5EF4-FFF2-40B4-BE49-F238E27FC236}">
                <a16:creationId xmlns:a16="http://schemas.microsoft.com/office/drawing/2014/main" id="{4688EE5A-D1D7-18B6-8CEB-28DC9FA9ACAB}"/>
              </a:ext>
            </a:extLst>
          </p:cNvPr>
          <p:cNvSpPr/>
          <p:nvPr/>
        </p:nvSpPr>
        <p:spPr>
          <a:xfrm>
            <a:off x="1095655" y="2051346"/>
            <a:ext cx="4622349" cy="4554070"/>
          </a:xfrm>
          <a:prstGeom prst="ellipse">
            <a:avLst/>
          </a:prstGeom>
          <a:solidFill>
            <a:srgbClr val="FF0000">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j-lt"/>
              <a:ea typeface="+mn-ea"/>
              <a:cs typeface="+mn-cs"/>
            </a:endParaRPr>
          </a:p>
        </p:txBody>
      </p:sp>
      <p:grpSp>
        <p:nvGrpSpPr>
          <p:cNvPr id="11" name="组合 54">
            <a:extLst>
              <a:ext uri="{FF2B5EF4-FFF2-40B4-BE49-F238E27FC236}">
                <a16:creationId xmlns:a16="http://schemas.microsoft.com/office/drawing/2014/main" id="{B3FBD4F7-ABDC-A300-5E39-453D3F70170D}"/>
              </a:ext>
            </a:extLst>
          </p:cNvPr>
          <p:cNvGrpSpPr/>
          <p:nvPr/>
        </p:nvGrpSpPr>
        <p:grpSpPr>
          <a:xfrm>
            <a:off x="1666110" y="2648666"/>
            <a:ext cx="3510120" cy="2157886"/>
            <a:chOff x="4347929" y="2996845"/>
            <a:chExt cx="2376107" cy="2158001"/>
          </a:xfrm>
        </p:grpSpPr>
        <p:sp>
          <p:nvSpPr>
            <p:cNvPr id="12" name="矩形 45">
              <a:extLst>
                <a:ext uri="{FF2B5EF4-FFF2-40B4-BE49-F238E27FC236}">
                  <a16:creationId xmlns:a16="http://schemas.microsoft.com/office/drawing/2014/main" id="{F4744093-49D7-6260-4D60-F62FD9ED1DCD}"/>
                </a:ext>
              </a:extLst>
            </p:cNvPr>
            <p:cNvSpPr/>
            <p:nvPr/>
          </p:nvSpPr>
          <p:spPr>
            <a:xfrm>
              <a:off x="4950944" y="2996845"/>
              <a:ext cx="1150663" cy="64636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o-RO" altLang="zh-CN" sz="3600" b="1" i="0" u="none" strike="noStrike" kern="1200" cap="none" spc="0" normalizeH="0" baseline="0" noProof="0" dirty="0">
                  <a:ln>
                    <a:noFill/>
                  </a:ln>
                  <a:effectLst/>
                  <a:uLnTx/>
                  <a:uFillTx/>
                  <a:latin typeface="+mj-lt"/>
                  <a:ea typeface="Microsoft Yi Baiti" panose="03000500000000000000" pitchFamily="66" charset="0"/>
                  <a:cs typeface="Aharoni" pitchFamily="2" charset="-79"/>
                </a:rPr>
                <a:t>ACTIVE</a:t>
              </a:r>
              <a:endParaRPr kumimoji="0" lang="zh-CN" altLang="en-US" sz="3600" b="1" i="0" u="none" strike="noStrike" kern="1200" cap="none" spc="0" normalizeH="0" baseline="0" noProof="0" dirty="0">
                <a:ln>
                  <a:noFill/>
                </a:ln>
                <a:effectLst/>
                <a:uLnTx/>
                <a:uFillTx/>
                <a:latin typeface="+mj-lt"/>
                <a:ea typeface="微软雅黑" panose="020B0503020204020204" pitchFamily="34" charset="-122"/>
                <a:cs typeface="Aharoni" pitchFamily="2" charset="-79"/>
              </a:endParaRPr>
            </a:p>
          </p:txBody>
        </p:sp>
        <p:sp>
          <p:nvSpPr>
            <p:cNvPr id="13" name="文本框 48">
              <a:extLst>
                <a:ext uri="{FF2B5EF4-FFF2-40B4-BE49-F238E27FC236}">
                  <a16:creationId xmlns:a16="http://schemas.microsoft.com/office/drawing/2014/main" id="{D6C35997-D740-E5E6-F926-BC3A2E5A2653}"/>
                </a:ext>
              </a:extLst>
            </p:cNvPr>
            <p:cNvSpPr/>
            <p:nvPr/>
          </p:nvSpPr>
          <p:spPr>
            <a:xfrm>
              <a:off x="4347929" y="3724322"/>
              <a:ext cx="2376107" cy="1430524"/>
            </a:xfrm>
            <a:prstGeom prst="roundRect">
              <a:avLst>
                <a:gd name="adj" fmla="val 6852"/>
              </a:avLst>
            </a:prstGeom>
            <a:noFill/>
            <a:ln w="9525">
              <a:noFill/>
            </a:ln>
          </p:spPr>
          <p:txBody>
            <a:bodyPr wrap="square" anchor="t">
              <a:spAutoFit/>
            </a:bodyPr>
            <a:lstStyle/>
            <a:p>
              <a:pPr algn="ctr">
                <a:lnSpc>
                  <a:spcPct val="130000"/>
                </a:lnSpc>
              </a:pPr>
              <a:r>
                <a:rPr lang="ro-RO" altLang="zh-CN" sz="2200" dirty="0">
                  <a:latin typeface="+mj-lt"/>
                  <a:ea typeface="等线" panose="02010600030101010101" charset="-122"/>
                </a:rPr>
                <a:t>Salariul</a:t>
              </a:r>
            </a:p>
            <a:p>
              <a:pPr algn="ctr">
                <a:lnSpc>
                  <a:spcPct val="130000"/>
                </a:lnSpc>
              </a:pPr>
              <a:r>
                <a:rPr lang="ro-RO" altLang="zh-CN" sz="2200" dirty="0">
                  <a:latin typeface="+mj-lt"/>
                  <a:ea typeface="等线" panose="02010600030101010101" charset="-122"/>
                </a:rPr>
                <a:t>Activitatea de întreprinzător</a:t>
              </a:r>
            </a:p>
            <a:p>
              <a:pPr algn="ctr">
                <a:lnSpc>
                  <a:spcPct val="130000"/>
                </a:lnSpc>
              </a:pPr>
              <a:r>
                <a:rPr lang="ro-RO" altLang="zh-CN" sz="2200" dirty="0">
                  <a:latin typeface="+mj-lt"/>
                  <a:ea typeface="等线" panose="02010600030101010101" charset="-122"/>
                </a:rPr>
                <a:t>Activitatea profesională</a:t>
              </a:r>
            </a:p>
          </p:txBody>
        </p:sp>
      </p:grpSp>
      <p:sp>
        <p:nvSpPr>
          <p:cNvPr id="15" name="矩形 47">
            <a:extLst>
              <a:ext uri="{FF2B5EF4-FFF2-40B4-BE49-F238E27FC236}">
                <a16:creationId xmlns:a16="http://schemas.microsoft.com/office/drawing/2014/main" id="{DE3C8C29-39D4-17AE-113D-2F5FDBD0E26B}"/>
              </a:ext>
            </a:extLst>
          </p:cNvPr>
          <p:cNvSpPr/>
          <p:nvPr/>
        </p:nvSpPr>
        <p:spPr>
          <a:xfrm>
            <a:off x="7028928" y="2792927"/>
            <a:ext cx="167943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o-RO" altLang="zh-CN" sz="3600" b="1" i="0" u="none" strike="noStrike" kern="1200" cap="none" spc="0" normalizeH="0" baseline="0" noProof="0" dirty="0">
                <a:ln>
                  <a:noFill/>
                </a:ln>
                <a:effectLst/>
                <a:uLnTx/>
                <a:uFillTx/>
                <a:latin typeface="+mj-lt"/>
                <a:ea typeface="Microsoft Yi Baiti" panose="03000500000000000000" pitchFamily="66" charset="0"/>
                <a:cs typeface="Aharoni" pitchFamily="2" charset="-79"/>
              </a:rPr>
              <a:t>PASIVE</a:t>
            </a:r>
            <a:endParaRPr kumimoji="0" lang="zh-CN" altLang="en-US" sz="3600" b="1" i="0" u="none" strike="noStrike" kern="1200" cap="none" spc="0" normalizeH="0" baseline="0" noProof="0" dirty="0">
              <a:ln>
                <a:noFill/>
              </a:ln>
              <a:effectLst/>
              <a:uLnTx/>
              <a:uFillTx/>
              <a:latin typeface="+mj-lt"/>
              <a:ea typeface="微软雅黑" panose="020B0503020204020204" pitchFamily="34" charset="-122"/>
              <a:cs typeface="Aharoni" pitchFamily="2" charset="-79"/>
            </a:endParaRPr>
          </a:p>
        </p:txBody>
      </p:sp>
      <p:sp>
        <p:nvSpPr>
          <p:cNvPr id="16" name="文本框 50">
            <a:extLst>
              <a:ext uri="{FF2B5EF4-FFF2-40B4-BE49-F238E27FC236}">
                <a16:creationId xmlns:a16="http://schemas.microsoft.com/office/drawing/2014/main" id="{16537874-B04D-C8FC-BAFD-2F2869CD3841}"/>
              </a:ext>
            </a:extLst>
          </p:cNvPr>
          <p:cNvSpPr/>
          <p:nvPr/>
        </p:nvSpPr>
        <p:spPr>
          <a:xfrm>
            <a:off x="6507618" y="3641813"/>
            <a:ext cx="2935694" cy="1430447"/>
          </a:xfrm>
          <a:prstGeom prst="roundRect">
            <a:avLst>
              <a:gd name="adj" fmla="val 6852"/>
            </a:avLst>
          </a:prstGeom>
          <a:noFill/>
          <a:ln w="9525">
            <a:noFill/>
          </a:ln>
        </p:spPr>
        <p:txBody>
          <a:bodyPr wrap="square" anchor="t">
            <a:spAutoFit/>
          </a:bodyPr>
          <a:lstStyle/>
          <a:p>
            <a:pPr algn="ctr">
              <a:lnSpc>
                <a:spcPct val="130000"/>
              </a:lnSpc>
            </a:pPr>
            <a:r>
              <a:rPr lang="ro-RO" altLang="zh-CN" sz="2200" dirty="0">
                <a:latin typeface="+mj-lt"/>
                <a:ea typeface="等线" panose="02010600030101010101" charset="-122"/>
              </a:rPr>
              <a:t>Creșteri de capital</a:t>
            </a:r>
          </a:p>
          <a:p>
            <a:pPr algn="ctr">
              <a:lnSpc>
                <a:spcPct val="130000"/>
              </a:lnSpc>
            </a:pPr>
            <a:r>
              <a:rPr lang="ro-RO" altLang="zh-CN" sz="2200" dirty="0">
                <a:latin typeface="+mj-lt"/>
                <a:ea typeface="等线" panose="02010600030101010101" charset="-122"/>
              </a:rPr>
              <a:t>Venituri financiare</a:t>
            </a:r>
          </a:p>
          <a:p>
            <a:pPr algn="ctr">
              <a:lnSpc>
                <a:spcPct val="130000"/>
              </a:lnSpc>
            </a:pPr>
            <a:r>
              <a:rPr lang="ro-RO" altLang="zh-CN" sz="2200" dirty="0">
                <a:latin typeface="+mj-lt"/>
                <a:ea typeface="等线" panose="02010600030101010101" charset="-122"/>
              </a:rPr>
              <a:t>Venituri investiționale</a:t>
            </a:r>
          </a:p>
        </p:txBody>
      </p:sp>
    </p:spTree>
    <p:extLst>
      <p:ext uri="{BB962C8B-B14F-4D97-AF65-F5344CB8AC3E}">
        <p14:creationId xmlns:p14="http://schemas.microsoft.com/office/powerpoint/2010/main" val="284825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3819176"/>
              </p:ext>
            </p:extLst>
          </p:nvPr>
        </p:nvGraphicFramePr>
        <p:xfrm>
          <a:off x="449529" y="2127949"/>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11</a:t>
            </a:fld>
            <a:endParaRPr lang="en-US"/>
          </a:p>
        </p:txBody>
      </p:sp>
      <p:sp>
        <p:nvSpPr>
          <p:cNvPr id="6" name="Title 1"/>
          <p:cNvSpPr txBox="1">
            <a:spLocks/>
          </p:cNvSpPr>
          <p:nvPr/>
        </p:nvSpPr>
        <p:spPr>
          <a:xfrm>
            <a:off x="913671" y="174896"/>
            <a:ext cx="8855481"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ro-RO" dirty="0"/>
              <a:t>Impozitul pe venit: </a:t>
            </a:r>
            <a:br>
              <a:rPr lang="ro-RO" dirty="0"/>
            </a:br>
            <a:r>
              <a:rPr lang="en-US" dirty="0" err="1"/>
              <a:t>Venit</a:t>
            </a:r>
            <a:r>
              <a:rPr lang="en-US" dirty="0"/>
              <a:t> </a:t>
            </a:r>
            <a:r>
              <a:rPr lang="en-US" dirty="0" err="1"/>
              <a:t>impozabil</a:t>
            </a:r>
            <a:r>
              <a:rPr lang="en-US" dirty="0"/>
              <a:t> – </a:t>
            </a:r>
            <a:r>
              <a:rPr lang="en-US" dirty="0" err="1"/>
              <a:t>cet</a:t>
            </a:r>
            <a:r>
              <a:rPr lang="ro-RO" dirty="0" err="1"/>
              <a:t>ățeni</a:t>
            </a:r>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6679" y="531159"/>
            <a:ext cx="2235321" cy="796234"/>
          </a:xfrm>
          <a:prstGeom prst="rect">
            <a:avLst/>
          </a:prstGeom>
        </p:spPr>
      </p:pic>
    </p:spTree>
    <p:extLst>
      <p:ext uri="{BB962C8B-B14F-4D97-AF65-F5344CB8AC3E}">
        <p14:creationId xmlns:p14="http://schemas.microsoft.com/office/powerpoint/2010/main" val="111516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Curiozități</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12</a:t>
            </a:fld>
            <a:endParaRPr lang="en-US"/>
          </a:p>
        </p:txBody>
      </p:sp>
      <p:pic>
        <p:nvPicPr>
          <p:cNvPr id="7" name="Picture 6"/>
          <p:cNvPicPr>
            <a:picLocks noChangeAspect="1"/>
          </p:cNvPicPr>
          <p:nvPr/>
        </p:nvPicPr>
        <p:blipFill>
          <a:blip r:embed="rId2"/>
          <a:stretch>
            <a:fillRect/>
          </a:stretch>
        </p:blipFill>
        <p:spPr>
          <a:xfrm>
            <a:off x="906662" y="1886648"/>
            <a:ext cx="10847220" cy="44424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Tree>
    <p:extLst>
      <p:ext uri="{BB962C8B-B14F-4D97-AF65-F5344CB8AC3E}">
        <p14:creationId xmlns:p14="http://schemas.microsoft.com/office/powerpoint/2010/main" val="235107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0" y="231422"/>
            <a:ext cx="9784080" cy="1508760"/>
          </a:xfrm>
        </p:spPr>
        <p:txBody>
          <a:bodyPr/>
          <a:lstStyle/>
          <a:p>
            <a:r>
              <a:rPr lang="ro-RO" dirty="0"/>
              <a:t>Curiozități</a:t>
            </a:r>
            <a:br>
              <a:rPr lang="ro-RO" dirty="0"/>
            </a:br>
            <a:r>
              <a:rPr lang="ro-RO" dirty="0"/>
              <a:t>despre Milionari</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graphicFrame>
        <p:nvGraphicFramePr>
          <p:cNvPr id="11" name="Content Placeholder 5"/>
          <p:cNvGraphicFramePr>
            <a:graphicFrameLocks noGrp="1"/>
          </p:cNvGraphicFramePr>
          <p:nvPr>
            <p:ph idx="1"/>
            <p:extLst>
              <p:ext uri="{D42A27DB-BD31-4B8C-83A1-F6EECF244321}">
                <p14:modId xmlns:p14="http://schemas.microsoft.com/office/powerpoint/2010/main" val="1722489395"/>
              </p:ext>
            </p:extLst>
          </p:nvPr>
        </p:nvGraphicFramePr>
        <p:xfrm>
          <a:off x="107003" y="1740182"/>
          <a:ext cx="11926112" cy="349329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675106" y="5326515"/>
            <a:ext cx="6293796" cy="1200329"/>
          </a:xfrm>
          <a:prstGeom prst="rect">
            <a:avLst/>
          </a:prstGeom>
        </p:spPr>
        <p:txBody>
          <a:bodyPr wrap="square">
            <a:spAutoFit/>
          </a:bodyPr>
          <a:lstStyle/>
          <a:p>
            <a:r>
              <a:rPr lang="ro-RO" sz="2400" dirty="0"/>
              <a:t>Cea mai tînără persoană are 19 ani</a:t>
            </a:r>
          </a:p>
          <a:p>
            <a:endParaRPr lang="ro-RO" sz="2400" dirty="0"/>
          </a:p>
          <a:p>
            <a:r>
              <a:rPr lang="ro-RO" sz="2400" dirty="0"/>
              <a:t>Cea mai vârstnică persoană  are 82 ani </a:t>
            </a:r>
            <a:endParaRPr lang="en-US" sz="2400" dirty="0"/>
          </a:p>
        </p:txBody>
      </p:sp>
    </p:spTree>
    <p:extLst>
      <p:ext uri="{BB962C8B-B14F-4D97-AF65-F5344CB8AC3E}">
        <p14:creationId xmlns:p14="http://schemas.microsoft.com/office/powerpoint/2010/main" val="19022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regimuri fiscale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14</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graphicFrame>
        <p:nvGraphicFramePr>
          <p:cNvPr id="7" name="Table 6">
            <a:extLst>
              <a:ext uri="{FF2B5EF4-FFF2-40B4-BE49-F238E27FC236}">
                <a16:creationId xmlns:a16="http://schemas.microsoft.com/office/drawing/2014/main" id="{2D26AAB8-E930-3BC5-415D-CBD0CEF0E849}"/>
              </a:ext>
            </a:extLst>
          </p:cNvPr>
          <p:cNvGraphicFramePr>
            <a:graphicFrameLocks noGrp="1"/>
          </p:cNvGraphicFramePr>
          <p:nvPr>
            <p:extLst>
              <p:ext uri="{D42A27DB-BD31-4B8C-83A1-F6EECF244321}">
                <p14:modId xmlns:p14="http://schemas.microsoft.com/office/powerpoint/2010/main" val="344839931"/>
              </p:ext>
            </p:extLst>
          </p:nvPr>
        </p:nvGraphicFramePr>
        <p:xfrm>
          <a:off x="0" y="1774751"/>
          <a:ext cx="12192000" cy="5025276"/>
        </p:xfrm>
        <a:graphic>
          <a:graphicData uri="http://schemas.openxmlformats.org/drawingml/2006/table">
            <a:tbl>
              <a:tblPr bandRow="1">
                <a:tableStyleId>{5C22544A-7EE6-4342-B048-85BDC9FD1C3A}</a:tableStyleId>
              </a:tblPr>
              <a:tblGrid>
                <a:gridCol w="1517563">
                  <a:extLst>
                    <a:ext uri="{9D8B030D-6E8A-4147-A177-3AD203B41FA5}">
                      <a16:colId xmlns:a16="http://schemas.microsoft.com/office/drawing/2014/main" val="132664930"/>
                    </a:ext>
                  </a:extLst>
                </a:gridCol>
                <a:gridCol w="1923056">
                  <a:extLst>
                    <a:ext uri="{9D8B030D-6E8A-4147-A177-3AD203B41FA5}">
                      <a16:colId xmlns:a16="http://schemas.microsoft.com/office/drawing/2014/main" val="4102624399"/>
                    </a:ext>
                  </a:extLst>
                </a:gridCol>
                <a:gridCol w="1578452">
                  <a:extLst>
                    <a:ext uri="{9D8B030D-6E8A-4147-A177-3AD203B41FA5}">
                      <a16:colId xmlns:a16="http://schemas.microsoft.com/office/drawing/2014/main" val="4284910524"/>
                    </a:ext>
                  </a:extLst>
                </a:gridCol>
                <a:gridCol w="1844346">
                  <a:extLst>
                    <a:ext uri="{9D8B030D-6E8A-4147-A177-3AD203B41FA5}">
                      <a16:colId xmlns:a16="http://schemas.microsoft.com/office/drawing/2014/main" val="3655542271"/>
                    </a:ext>
                  </a:extLst>
                </a:gridCol>
                <a:gridCol w="1929470">
                  <a:extLst>
                    <a:ext uri="{9D8B030D-6E8A-4147-A177-3AD203B41FA5}">
                      <a16:colId xmlns:a16="http://schemas.microsoft.com/office/drawing/2014/main" val="298237772"/>
                    </a:ext>
                  </a:extLst>
                </a:gridCol>
                <a:gridCol w="1604896">
                  <a:extLst>
                    <a:ext uri="{9D8B030D-6E8A-4147-A177-3AD203B41FA5}">
                      <a16:colId xmlns:a16="http://schemas.microsoft.com/office/drawing/2014/main" val="253420304"/>
                    </a:ext>
                  </a:extLst>
                </a:gridCol>
                <a:gridCol w="1794217">
                  <a:extLst>
                    <a:ext uri="{9D8B030D-6E8A-4147-A177-3AD203B41FA5}">
                      <a16:colId xmlns:a16="http://schemas.microsoft.com/office/drawing/2014/main" val="3803648576"/>
                    </a:ext>
                  </a:extLst>
                </a:gridCol>
              </a:tblGrid>
              <a:tr h="737565">
                <a:tc>
                  <a:txBody>
                    <a:bodyPr/>
                    <a:lstStyle/>
                    <a:p>
                      <a:pPr marL="0" marR="0">
                        <a:spcBef>
                          <a:spcPts val="0"/>
                        </a:spcBef>
                        <a:spcAft>
                          <a:spcPts val="0"/>
                        </a:spcAft>
                      </a:pPr>
                      <a:r>
                        <a:rPr lang="ro-RO" sz="1400" b="1" dirty="0">
                          <a:solidFill>
                            <a:schemeClr val="tx1"/>
                          </a:solidFill>
                          <a:effectLst/>
                        </a:rPr>
                        <a:t>Forma de organizare/criteriu</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Întreprinzător individual</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Gospodărie țărănească</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Titular de patentă de întreprinzător</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Activitate independentă</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Regim general</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b="1" dirty="0">
                          <a:solidFill>
                            <a:schemeClr val="tx1"/>
                          </a:solidFill>
                          <a:effectLst/>
                        </a:rPr>
                        <a:t>Regim pentru IMM-uri*</a:t>
                      </a:r>
                      <a:endParaRPr lang="en-US" sz="1400" b="1"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extLst>
                  <a:ext uri="{0D108BD9-81ED-4DB2-BD59-A6C34878D82A}">
                    <a16:rowId xmlns:a16="http://schemas.microsoft.com/office/drawing/2014/main" val="4101380027"/>
                  </a:ext>
                </a:extLst>
              </a:tr>
              <a:tr h="1392457">
                <a:tc>
                  <a:txBody>
                    <a:bodyPr/>
                    <a:lstStyle/>
                    <a:p>
                      <a:pPr marL="0" marR="0">
                        <a:spcBef>
                          <a:spcPts val="0"/>
                        </a:spcBef>
                        <a:spcAft>
                          <a:spcPts val="0"/>
                        </a:spcAft>
                      </a:pPr>
                      <a:r>
                        <a:rPr lang="ro-RO" sz="1400" dirty="0">
                          <a:solidFill>
                            <a:schemeClr val="tx1"/>
                          </a:solidFill>
                          <a:effectLst/>
                        </a:rPr>
                        <a:t>Obiectul impunerii (baza impozabilă)</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Venitul impozabil (profitul)</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Venitul impozabil (profitul)</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O sumă fixă</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Venitul din activitatea individuală care, cel mai des, este venitul din vânzări</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a:solidFill>
                            <a:schemeClr val="tx1"/>
                          </a:solidFill>
                          <a:effectLst/>
                        </a:rPr>
                        <a:t>Venitul impozabil (profitul)</a:t>
                      </a:r>
                      <a:endParaRPr lang="en-US" sz="140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Toate veniturile (cu mici excepții) determinat conform contabilității financiare</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extLst>
                  <a:ext uri="{0D108BD9-81ED-4DB2-BD59-A6C34878D82A}">
                    <a16:rowId xmlns:a16="http://schemas.microsoft.com/office/drawing/2014/main" val="3169232567"/>
                  </a:ext>
                </a:extLst>
              </a:tr>
              <a:tr h="964217">
                <a:tc>
                  <a:txBody>
                    <a:bodyPr/>
                    <a:lstStyle/>
                    <a:p>
                      <a:pPr marL="0" marR="0">
                        <a:spcBef>
                          <a:spcPts val="0"/>
                        </a:spcBef>
                        <a:spcAft>
                          <a:spcPts val="0"/>
                        </a:spcAft>
                      </a:pPr>
                      <a:r>
                        <a:rPr lang="ro-RO" sz="1400" dirty="0">
                          <a:solidFill>
                            <a:schemeClr val="tx1"/>
                          </a:solidFill>
                          <a:effectLst/>
                        </a:rPr>
                        <a:t>Cota impunerii cu impozitul pe venit</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a:solidFill>
                            <a:schemeClr val="tx1"/>
                          </a:solidFill>
                          <a:effectLst/>
                        </a:rPr>
                        <a:t>12%</a:t>
                      </a:r>
                      <a:endParaRPr lang="en-US" sz="140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7%</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Valoarea prevăzută în anexa la Legea nr. 93/1998</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a:solidFill>
                            <a:schemeClr val="tx1"/>
                          </a:solidFill>
                          <a:effectLst/>
                        </a:rPr>
                        <a:t>1%, dar nu mai puțin de 3.000 MDL</a:t>
                      </a:r>
                      <a:endParaRPr lang="en-US" sz="140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12%*</a:t>
                      </a:r>
                    </a:p>
                    <a:p>
                      <a:pPr marL="0" marR="0" algn="ctr">
                        <a:spcBef>
                          <a:spcPts val="0"/>
                        </a:spcBef>
                        <a:spcAft>
                          <a:spcPts val="0"/>
                        </a:spcAft>
                      </a:pPr>
                      <a:r>
                        <a:rPr lang="ro-RO" sz="1100" dirty="0">
                          <a:solidFill>
                            <a:schemeClr val="tx1"/>
                          </a:solidFill>
                          <a:effectLst/>
                          <a:latin typeface="+mj-lt"/>
                          <a:ea typeface="Times New Roman" panose="02020603050405020304" pitchFamily="18" charset="0"/>
                        </a:rPr>
                        <a:t>*Pentru IMM perioada 2023-2025 achitarea se efectuează numai in caz de achitarea dividendelor</a:t>
                      </a:r>
                      <a:endParaRPr lang="en-US" sz="11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4%</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extLst>
                  <a:ext uri="{0D108BD9-81ED-4DB2-BD59-A6C34878D82A}">
                    <a16:rowId xmlns:a16="http://schemas.microsoft.com/office/drawing/2014/main" val="4121900043"/>
                  </a:ext>
                </a:extLst>
              </a:tr>
              <a:tr h="1181423">
                <a:tc>
                  <a:txBody>
                    <a:bodyPr/>
                    <a:lstStyle/>
                    <a:p>
                      <a:pPr marL="0" marR="0">
                        <a:spcBef>
                          <a:spcPts val="0"/>
                        </a:spcBef>
                        <a:spcAft>
                          <a:spcPts val="0"/>
                        </a:spcAft>
                      </a:pPr>
                      <a:r>
                        <a:rPr lang="ro-RO" sz="1400">
                          <a:solidFill>
                            <a:schemeClr val="tx1"/>
                          </a:solidFill>
                          <a:effectLst/>
                        </a:rPr>
                        <a:t>Achitarea impozitului pe venit</a:t>
                      </a:r>
                      <a:endParaRPr lang="en-US" sz="140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Pe parcursul anului (câte ¼, la date la 25.03, 25.06, 25.09 și 25.12)</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dirty="0">
                          <a:solidFill>
                            <a:schemeClr val="tx1"/>
                          </a:solidFill>
                          <a:effectLst/>
                        </a:rPr>
                        <a:t>Pe parcursul anului (câte ¼ , la date la 25.03, 25.06, 25.09 și 25.12)</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Inclus în costul patentei</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Trimestrial, până la data de 25 a lunii următoare trimestrului corespunzător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Pe parcursul anului (câte ¼ anului precedent/curent,  la 25.03, 25.06, 25.09 și 25.12)</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Trimestrial până la data de 25 a lunii următoare trimestrului corespunzător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extLst>
                  <a:ext uri="{0D108BD9-81ED-4DB2-BD59-A6C34878D82A}">
                    <a16:rowId xmlns:a16="http://schemas.microsoft.com/office/drawing/2014/main" val="1043616841"/>
                  </a:ext>
                </a:extLst>
              </a:tr>
              <a:tr h="737565">
                <a:tc>
                  <a:txBody>
                    <a:bodyPr/>
                    <a:lstStyle/>
                    <a:p>
                      <a:pPr marL="0" marR="0">
                        <a:spcBef>
                          <a:spcPts val="0"/>
                        </a:spcBef>
                        <a:spcAft>
                          <a:spcPts val="0"/>
                        </a:spcAft>
                      </a:pPr>
                      <a:r>
                        <a:rPr lang="ro-RO" sz="1400" dirty="0">
                          <a:solidFill>
                            <a:schemeClr val="tx1"/>
                          </a:solidFill>
                          <a:effectLst/>
                        </a:rPr>
                        <a:t>Declararea impozitului pe venit</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25 martie a anului următor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a:solidFill>
                            <a:schemeClr val="tx1"/>
                          </a:solidFill>
                          <a:effectLst/>
                        </a:rPr>
                        <a:t>25 martie a anului următor</a:t>
                      </a:r>
                      <a:endParaRPr lang="en-US" sz="140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Inclus în costul patentei</a:t>
                      </a:r>
                      <a:endParaRPr lang="en-US" sz="1400" kern="1200" dirty="0">
                        <a:solidFill>
                          <a:schemeClr val="tx1"/>
                        </a:solidFill>
                        <a:effectLst/>
                        <a:latin typeface="+mn-lt"/>
                        <a:ea typeface="Times New Roman" panose="02020603050405020304" pitchFamily="18" charset="0"/>
                        <a:cs typeface="+mn-cs"/>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25 martie a anului următor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25 martie a anului următor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tc>
                  <a:txBody>
                    <a:bodyPr/>
                    <a:lstStyle/>
                    <a:p>
                      <a:pPr marL="0" marR="0" algn="ctr">
                        <a:spcBef>
                          <a:spcPts val="0"/>
                        </a:spcBef>
                        <a:spcAft>
                          <a:spcPts val="0"/>
                        </a:spcAft>
                      </a:pPr>
                      <a:r>
                        <a:rPr lang="ro-RO" sz="1400" dirty="0">
                          <a:solidFill>
                            <a:schemeClr val="tx1"/>
                          </a:solidFill>
                          <a:effectLst/>
                        </a:rPr>
                        <a:t>25 martie a anului următor</a:t>
                      </a:r>
                      <a:endParaRPr lang="en-US" sz="1400" dirty="0">
                        <a:solidFill>
                          <a:schemeClr val="tx1"/>
                        </a:solidFill>
                        <a:effectLst/>
                        <a:latin typeface="+mj-lt"/>
                        <a:ea typeface="Times New Roman" panose="02020603050405020304" pitchFamily="18" charset="0"/>
                      </a:endParaRPr>
                    </a:p>
                  </a:txBody>
                  <a:tcPr marL="46173" marR="46173" marT="46173" marB="46173">
                    <a:solidFill>
                      <a:schemeClr val="accent2">
                        <a:lumMod val="50000"/>
                      </a:schemeClr>
                    </a:solidFill>
                  </a:tcPr>
                </a:tc>
                <a:extLst>
                  <a:ext uri="{0D108BD9-81ED-4DB2-BD59-A6C34878D82A}">
                    <a16:rowId xmlns:a16="http://schemas.microsoft.com/office/drawing/2014/main" val="3028440803"/>
                  </a:ext>
                </a:extLst>
              </a:tr>
            </a:tbl>
          </a:graphicData>
        </a:graphic>
      </p:graphicFrame>
    </p:spTree>
    <p:extLst>
      <p:ext uri="{BB962C8B-B14F-4D97-AF65-F5344CB8AC3E}">
        <p14:creationId xmlns:p14="http://schemas.microsoft.com/office/powerpoint/2010/main" val="61563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44" y="58784"/>
            <a:ext cx="9784080" cy="1508760"/>
          </a:xfrm>
        </p:spPr>
        <p:txBody>
          <a:bodyPr/>
          <a:lstStyle/>
          <a:p>
            <a:r>
              <a:rPr lang="ro-RO" dirty="0"/>
              <a:t>Impozit pe venit </a:t>
            </a:r>
            <a:br>
              <a:rPr lang="ro-RO" dirty="0"/>
            </a:br>
            <a:r>
              <a:rPr lang="ro-RO" dirty="0"/>
              <a:t>persoane juridice – regim general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7544"/>
            <a:ext cx="5508968" cy="5220436"/>
          </a:xfrm>
        </p:spPr>
      </p:pic>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531159"/>
            <a:ext cx="2235321" cy="796234"/>
          </a:xfrm>
          <a:prstGeom prst="rect">
            <a:avLst/>
          </a:prstGeom>
        </p:spPr>
      </p:pic>
      <p:sp>
        <p:nvSpPr>
          <p:cNvPr id="9" name="Shape 46482">
            <a:extLst>
              <a:ext uri="{FF2B5EF4-FFF2-40B4-BE49-F238E27FC236}">
                <a16:creationId xmlns:a16="http://schemas.microsoft.com/office/drawing/2014/main" id="{BBFF86C3-010A-36AD-387C-FD8D7E0DBD61}"/>
              </a:ext>
            </a:extLst>
          </p:cNvPr>
          <p:cNvSpPr/>
          <p:nvPr/>
        </p:nvSpPr>
        <p:spPr>
          <a:xfrm rot="5400000">
            <a:off x="6043968" y="2064333"/>
            <a:ext cx="461338" cy="1147268"/>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chemeClr val="tx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pic>
        <p:nvPicPr>
          <p:cNvPr id="12" name="Picture 11"/>
          <p:cNvPicPr>
            <a:picLocks noChangeAspect="1"/>
          </p:cNvPicPr>
          <p:nvPr/>
        </p:nvPicPr>
        <p:blipFill>
          <a:blip r:embed="rId4"/>
          <a:stretch>
            <a:fillRect/>
          </a:stretch>
        </p:blipFill>
        <p:spPr>
          <a:xfrm rot="5400000">
            <a:off x="8775371" y="-94444"/>
            <a:ext cx="1552619" cy="5343729"/>
          </a:xfrm>
          <a:prstGeom prst="rect">
            <a:avLst/>
          </a:prstGeom>
        </p:spPr>
      </p:pic>
      <p:sp>
        <p:nvSpPr>
          <p:cNvPr id="13" name="Rectangle 12"/>
          <p:cNvSpPr/>
          <p:nvPr/>
        </p:nvSpPr>
        <p:spPr>
          <a:xfrm>
            <a:off x="7290806" y="1977436"/>
            <a:ext cx="4521750" cy="1077218"/>
          </a:xfrm>
          <a:prstGeom prst="rect">
            <a:avLst/>
          </a:prstGeom>
        </p:spPr>
        <p:txBody>
          <a:bodyPr wrap="square">
            <a:spAutoFit/>
          </a:bodyPr>
          <a:lstStyle/>
          <a:p>
            <a:r>
              <a:rPr lang="en-US" sz="1600" dirty="0"/>
              <a:t>se </a:t>
            </a:r>
            <a:r>
              <a:rPr lang="en-US" sz="1600" dirty="0" err="1"/>
              <a:t>permite</a:t>
            </a:r>
            <a:r>
              <a:rPr lang="en-US" sz="1600" dirty="0"/>
              <a:t> </a:t>
            </a:r>
            <a:r>
              <a:rPr lang="en-US" sz="1600" dirty="0" err="1"/>
              <a:t>deducerea</a:t>
            </a:r>
            <a:r>
              <a:rPr lang="en-US" sz="1600" dirty="0"/>
              <a:t> </a:t>
            </a:r>
            <a:r>
              <a:rPr lang="en-US" sz="1600" dirty="0" err="1"/>
              <a:t>cheltuielilor</a:t>
            </a:r>
            <a:r>
              <a:rPr lang="en-US" sz="1600" dirty="0"/>
              <a:t> </a:t>
            </a:r>
            <a:r>
              <a:rPr lang="en-US" sz="1600" dirty="0" err="1"/>
              <a:t>ordinare</a:t>
            </a:r>
            <a:r>
              <a:rPr lang="en-US" sz="1600" dirty="0"/>
              <a:t> </a:t>
            </a:r>
            <a:r>
              <a:rPr lang="en-US" sz="1600" dirty="0" err="1"/>
              <a:t>şi</a:t>
            </a:r>
            <a:r>
              <a:rPr lang="en-US" sz="1600" dirty="0"/>
              <a:t> </a:t>
            </a:r>
            <a:r>
              <a:rPr lang="en-US" sz="1600" dirty="0" err="1"/>
              <a:t>necesare</a:t>
            </a:r>
            <a:r>
              <a:rPr lang="en-US" sz="1600" dirty="0"/>
              <a:t>, </a:t>
            </a:r>
            <a:r>
              <a:rPr lang="en-US" sz="1600" dirty="0" err="1"/>
              <a:t>achitate</a:t>
            </a:r>
            <a:r>
              <a:rPr lang="en-US" sz="1600" dirty="0"/>
              <a:t> </a:t>
            </a:r>
            <a:r>
              <a:rPr lang="en-US" sz="1600" dirty="0" err="1"/>
              <a:t>sau</a:t>
            </a:r>
            <a:r>
              <a:rPr lang="en-US" sz="1600" dirty="0"/>
              <a:t> </a:t>
            </a:r>
            <a:r>
              <a:rPr lang="en-US" sz="1600" dirty="0" err="1"/>
              <a:t>suportate</a:t>
            </a:r>
            <a:r>
              <a:rPr lang="en-US" sz="1600" dirty="0"/>
              <a:t> de </a:t>
            </a:r>
            <a:r>
              <a:rPr lang="en-US" sz="1600" dirty="0" err="1"/>
              <a:t>contribuabil</a:t>
            </a:r>
            <a:r>
              <a:rPr lang="en-US" sz="1600" dirty="0"/>
              <a:t> </a:t>
            </a:r>
            <a:r>
              <a:rPr lang="en-US" sz="1600" dirty="0" err="1"/>
              <a:t>pe</a:t>
            </a:r>
            <a:r>
              <a:rPr lang="en-US" sz="1600" dirty="0"/>
              <a:t> </a:t>
            </a:r>
            <a:r>
              <a:rPr lang="en-US" sz="1600" dirty="0" err="1"/>
              <a:t>parcursul</a:t>
            </a:r>
            <a:r>
              <a:rPr lang="en-US" sz="1600" dirty="0"/>
              <a:t> </a:t>
            </a:r>
            <a:r>
              <a:rPr lang="en-US" sz="1600" dirty="0" err="1"/>
              <a:t>anului</a:t>
            </a:r>
            <a:r>
              <a:rPr lang="en-US" sz="1600" dirty="0"/>
              <a:t> fiscal, </a:t>
            </a:r>
            <a:r>
              <a:rPr lang="en-US" sz="1600" dirty="0" err="1"/>
              <a:t>exclusiv</a:t>
            </a:r>
            <a:r>
              <a:rPr lang="en-US" sz="1600" dirty="0"/>
              <a:t> </a:t>
            </a:r>
            <a:r>
              <a:rPr lang="en-US" sz="1600" dirty="0" err="1"/>
              <a:t>în</a:t>
            </a:r>
            <a:r>
              <a:rPr lang="en-US" sz="1600" dirty="0"/>
              <a:t> </a:t>
            </a:r>
            <a:r>
              <a:rPr lang="en-US" sz="1600" dirty="0" err="1"/>
              <a:t>cadrul</a:t>
            </a:r>
            <a:r>
              <a:rPr lang="en-US" sz="1600" dirty="0"/>
              <a:t> </a:t>
            </a:r>
            <a:r>
              <a:rPr lang="en-US" sz="1600" dirty="0" err="1"/>
              <a:t>activităţii</a:t>
            </a:r>
            <a:r>
              <a:rPr lang="en-US" sz="1600" dirty="0"/>
              <a:t> de </a:t>
            </a:r>
            <a:r>
              <a:rPr lang="en-US" sz="1600" dirty="0" err="1"/>
              <a:t>întreprinzător</a:t>
            </a:r>
            <a:endParaRPr lang="en-US" sz="1600" dirty="0"/>
          </a:p>
        </p:txBody>
      </p:sp>
      <p:sp>
        <p:nvSpPr>
          <p:cNvPr id="14" name="Shape 46483">
            <a:extLst>
              <a:ext uri="{FF2B5EF4-FFF2-40B4-BE49-F238E27FC236}">
                <a16:creationId xmlns:a16="http://schemas.microsoft.com/office/drawing/2014/main" id="{7E06112C-CCA0-A9EC-FE17-A5F669303536}"/>
              </a:ext>
            </a:extLst>
          </p:cNvPr>
          <p:cNvSpPr/>
          <p:nvPr/>
        </p:nvSpPr>
        <p:spPr>
          <a:xfrm rot="5400000">
            <a:off x="5938868" y="3747862"/>
            <a:ext cx="610527" cy="1470328"/>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solidFill>
            <a:schemeClr val="tx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pic>
        <p:nvPicPr>
          <p:cNvPr id="15" name="Picture 14"/>
          <p:cNvPicPr>
            <a:picLocks noChangeAspect="1"/>
          </p:cNvPicPr>
          <p:nvPr/>
        </p:nvPicPr>
        <p:blipFill>
          <a:blip r:embed="rId5"/>
          <a:stretch>
            <a:fillRect/>
          </a:stretch>
        </p:blipFill>
        <p:spPr>
          <a:xfrm rot="5400000">
            <a:off x="8548290" y="1654069"/>
            <a:ext cx="1794802" cy="5492618"/>
          </a:xfrm>
          <a:prstGeom prst="rect">
            <a:avLst/>
          </a:prstGeom>
        </p:spPr>
      </p:pic>
      <p:sp>
        <p:nvSpPr>
          <p:cNvPr id="16" name="Rectangle 15">
            <a:extLst>
              <a:ext uri="{FF2B5EF4-FFF2-40B4-BE49-F238E27FC236}">
                <a16:creationId xmlns:a16="http://schemas.microsoft.com/office/drawing/2014/main" id="{030D338D-C4C3-13BB-C46E-4445DE24C142}"/>
              </a:ext>
            </a:extLst>
          </p:cNvPr>
          <p:cNvSpPr/>
          <p:nvPr/>
        </p:nvSpPr>
        <p:spPr>
          <a:xfrm>
            <a:off x="7200900" y="3518016"/>
            <a:ext cx="4991100" cy="1569660"/>
          </a:xfrm>
          <a:prstGeom prst="rect">
            <a:avLst/>
          </a:prstGeom>
        </p:spPr>
        <p:txBody>
          <a:bodyPr wrap="square">
            <a:spAutoFit/>
          </a:bodyPr>
          <a:lstStyle/>
          <a:p>
            <a:pPr lvl="0" algn="ctr"/>
            <a:r>
              <a:rPr lang="ro-RO" sz="1600" dirty="0">
                <a:latin typeface="+mj-lt"/>
                <a:cs typeface="Arial" pitchFamily="34" charset="0"/>
              </a:rPr>
              <a:t>c</a:t>
            </a:r>
            <a:r>
              <a:rPr lang="en-US" sz="1600" dirty="0" err="1">
                <a:latin typeface="+mj-lt"/>
                <a:cs typeface="Arial" pitchFamily="34" charset="0"/>
              </a:rPr>
              <a:t>heltuielile</a:t>
            </a:r>
            <a:r>
              <a:rPr lang="en-US" sz="1600" dirty="0">
                <a:latin typeface="+mj-lt"/>
                <a:cs typeface="Arial" pitchFamily="34" charset="0"/>
              </a:rPr>
              <a:t> </a:t>
            </a:r>
            <a:r>
              <a:rPr lang="en-US" sz="1600" dirty="0" err="1">
                <a:latin typeface="+mj-lt"/>
                <a:cs typeface="Arial" pitchFamily="34" charset="0"/>
              </a:rPr>
              <a:t>ordinare</a:t>
            </a:r>
            <a:r>
              <a:rPr lang="en-US" sz="1600" dirty="0">
                <a:latin typeface="+mj-lt"/>
                <a:cs typeface="Arial" pitchFamily="34" charset="0"/>
              </a:rPr>
              <a:t> </a:t>
            </a:r>
            <a:r>
              <a:rPr lang="en-US" sz="1600" dirty="0" err="1">
                <a:latin typeface="+mj-lt"/>
                <a:cs typeface="Arial" pitchFamily="34" charset="0"/>
              </a:rPr>
              <a:t>şi</a:t>
            </a:r>
            <a:r>
              <a:rPr lang="en-US" sz="1600" dirty="0">
                <a:latin typeface="+mj-lt"/>
                <a:cs typeface="Arial" pitchFamily="34" charset="0"/>
              </a:rPr>
              <a:t> </a:t>
            </a:r>
            <a:r>
              <a:rPr lang="en-US" sz="1600" dirty="0" err="1">
                <a:latin typeface="+mj-lt"/>
                <a:cs typeface="Arial" pitchFamily="34" charset="0"/>
              </a:rPr>
              <a:t>necesare</a:t>
            </a:r>
            <a:r>
              <a:rPr lang="en-US" sz="1600" dirty="0">
                <a:latin typeface="+mj-lt"/>
                <a:cs typeface="Arial" pitchFamily="34" charset="0"/>
              </a:rPr>
              <a:t> </a:t>
            </a:r>
            <a:r>
              <a:rPr lang="en-US" sz="1600" dirty="0" err="1">
                <a:latin typeface="+mj-lt"/>
                <a:cs typeface="Arial" pitchFamily="34" charset="0"/>
              </a:rPr>
              <a:t>reprezintă</a:t>
            </a:r>
            <a:r>
              <a:rPr lang="en-US" sz="1600" dirty="0">
                <a:latin typeface="+mj-lt"/>
                <a:cs typeface="Arial" pitchFamily="34" charset="0"/>
              </a:rPr>
              <a:t> </a:t>
            </a:r>
            <a:r>
              <a:rPr lang="en-US" sz="1600" dirty="0" err="1">
                <a:latin typeface="+mj-lt"/>
                <a:cs typeface="Arial" pitchFamily="34" charset="0"/>
              </a:rPr>
              <a:t>cheltuielile</a:t>
            </a:r>
            <a:r>
              <a:rPr lang="en-US" sz="1600" dirty="0">
                <a:latin typeface="+mj-lt"/>
                <a:cs typeface="Arial" pitchFamily="34" charset="0"/>
              </a:rPr>
              <a:t> </a:t>
            </a:r>
            <a:r>
              <a:rPr lang="en-US" sz="1600" dirty="0" err="1">
                <a:latin typeface="+mj-lt"/>
                <a:cs typeface="Arial" pitchFamily="34" charset="0"/>
              </a:rPr>
              <a:t>caracteristice</a:t>
            </a:r>
            <a:r>
              <a:rPr lang="en-US" sz="1600" dirty="0">
                <a:latin typeface="+mj-lt"/>
                <a:cs typeface="Arial" pitchFamily="34" charset="0"/>
              </a:rPr>
              <a:t> </a:t>
            </a:r>
            <a:r>
              <a:rPr lang="en-US" sz="1600" dirty="0" err="1">
                <a:latin typeface="+mj-lt"/>
                <a:cs typeface="Arial" pitchFamily="34" charset="0"/>
              </a:rPr>
              <a:t>gestionării</a:t>
            </a:r>
            <a:r>
              <a:rPr lang="en-US" sz="1600" dirty="0">
                <a:latin typeface="+mj-lt"/>
                <a:cs typeface="Arial" pitchFamily="34" charset="0"/>
              </a:rPr>
              <a:t> </a:t>
            </a:r>
            <a:r>
              <a:rPr lang="en-US" sz="1600" dirty="0" err="1">
                <a:latin typeface="+mj-lt"/>
                <a:cs typeface="Arial" pitchFamily="34" charset="0"/>
              </a:rPr>
              <a:t>activităţii</a:t>
            </a:r>
            <a:r>
              <a:rPr lang="en-US" sz="1600" dirty="0">
                <a:latin typeface="+mj-lt"/>
                <a:cs typeface="Arial" pitchFamily="34" charset="0"/>
              </a:rPr>
              <a:t> de </a:t>
            </a:r>
            <a:r>
              <a:rPr lang="en-US" sz="1600" dirty="0" err="1">
                <a:latin typeface="+mj-lt"/>
                <a:cs typeface="Arial" pitchFamily="34" charset="0"/>
              </a:rPr>
              <a:t>întreprinzător</a:t>
            </a:r>
            <a:r>
              <a:rPr lang="en-US" sz="1600" dirty="0">
                <a:latin typeface="+mj-lt"/>
                <a:cs typeface="Arial" pitchFamily="34" charset="0"/>
              </a:rPr>
              <a:t> </a:t>
            </a:r>
            <a:r>
              <a:rPr lang="en-US" sz="1600" dirty="0" err="1">
                <a:latin typeface="+mj-lt"/>
                <a:cs typeface="Arial" pitchFamily="34" charset="0"/>
              </a:rPr>
              <a:t>şi</a:t>
            </a:r>
            <a:r>
              <a:rPr lang="en-US" sz="1600" dirty="0">
                <a:latin typeface="+mj-lt"/>
                <a:cs typeface="Arial" pitchFamily="34" charset="0"/>
              </a:rPr>
              <a:t> </a:t>
            </a:r>
            <a:r>
              <a:rPr lang="en-US" sz="1600" dirty="0" err="1">
                <a:latin typeface="+mj-lt"/>
                <a:cs typeface="Arial" pitchFamily="34" charset="0"/>
              </a:rPr>
              <a:t>cheltuielile</a:t>
            </a:r>
            <a:r>
              <a:rPr lang="en-US" sz="1600" dirty="0">
                <a:latin typeface="+mj-lt"/>
                <a:cs typeface="Arial" pitchFamily="34" charset="0"/>
              </a:rPr>
              <a:t> </a:t>
            </a:r>
            <a:r>
              <a:rPr lang="en-US" sz="1600" dirty="0" err="1">
                <a:latin typeface="+mj-lt"/>
                <a:cs typeface="Arial" pitchFamily="34" charset="0"/>
              </a:rPr>
              <a:t>reglementate</a:t>
            </a:r>
            <a:r>
              <a:rPr lang="en-US" sz="1600" dirty="0">
                <a:latin typeface="+mj-lt"/>
                <a:cs typeface="Arial" pitchFamily="34" charset="0"/>
              </a:rPr>
              <a:t> </a:t>
            </a:r>
            <a:r>
              <a:rPr lang="en-US" sz="1600" dirty="0" err="1">
                <a:latin typeface="+mj-lt"/>
                <a:cs typeface="Arial" pitchFamily="34" charset="0"/>
              </a:rPr>
              <a:t>prin</a:t>
            </a:r>
            <a:r>
              <a:rPr lang="en-US" sz="1600" dirty="0">
                <a:latin typeface="+mj-lt"/>
                <a:cs typeface="Arial" pitchFamily="34" charset="0"/>
              </a:rPr>
              <a:t> </a:t>
            </a:r>
            <a:r>
              <a:rPr lang="en-US" sz="1600" dirty="0" err="1">
                <a:latin typeface="+mj-lt"/>
                <a:cs typeface="Arial" pitchFamily="34" charset="0"/>
              </a:rPr>
              <a:t>acte</a:t>
            </a:r>
            <a:r>
              <a:rPr lang="en-US" sz="1600" dirty="0">
                <a:latin typeface="+mj-lt"/>
                <a:cs typeface="Arial" pitchFamily="34" charset="0"/>
              </a:rPr>
              <a:t> normative </a:t>
            </a:r>
            <a:r>
              <a:rPr lang="en-US" sz="1600" dirty="0" err="1">
                <a:latin typeface="+mj-lt"/>
                <a:cs typeface="Arial" pitchFamily="34" charset="0"/>
              </a:rPr>
              <a:t>în</a:t>
            </a:r>
            <a:r>
              <a:rPr lang="en-US" sz="1600" dirty="0">
                <a:latin typeface="+mj-lt"/>
                <a:cs typeface="Arial" pitchFamily="34" charset="0"/>
              </a:rPr>
              <a:t> </a:t>
            </a:r>
            <a:r>
              <a:rPr lang="en-US" sz="1600" dirty="0" err="1">
                <a:latin typeface="+mj-lt"/>
                <a:cs typeface="Arial" pitchFamily="34" charset="0"/>
              </a:rPr>
              <a:t>vigoare</a:t>
            </a:r>
            <a:r>
              <a:rPr lang="en-US" sz="1600" dirty="0">
                <a:latin typeface="+mj-lt"/>
                <a:cs typeface="Arial" pitchFamily="34" charset="0"/>
              </a:rPr>
              <a:t>, </a:t>
            </a:r>
            <a:r>
              <a:rPr lang="en-US" sz="1600" dirty="0" err="1">
                <a:latin typeface="+mj-lt"/>
                <a:cs typeface="Arial" pitchFamily="34" charset="0"/>
              </a:rPr>
              <a:t>caracteristice</a:t>
            </a:r>
            <a:r>
              <a:rPr lang="en-US" sz="1600" dirty="0">
                <a:latin typeface="+mj-lt"/>
                <a:cs typeface="Arial" pitchFamily="34" charset="0"/>
              </a:rPr>
              <a:t> </a:t>
            </a:r>
            <a:r>
              <a:rPr lang="en-US" sz="1600" dirty="0" err="1">
                <a:latin typeface="+mj-lt"/>
                <a:cs typeface="Arial" pitchFamily="34" charset="0"/>
              </a:rPr>
              <a:t>pentru</a:t>
            </a:r>
            <a:r>
              <a:rPr lang="en-US" sz="1600" dirty="0">
                <a:latin typeface="+mj-lt"/>
                <a:cs typeface="Arial" pitchFamily="34" charset="0"/>
              </a:rPr>
              <a:t> </a:t>
            </a:r>
            <a:r>
              <a:rPr lang="en-US" sz="1600" dirty="0" err="1">
                <a:latin typeface="+mj-lt"/>
                <a:cs typeface="Arial" pitchFamily="34" charset="0"/>
              </a:rPr>
              <a:t>gestionarea</a:t>
            </a:r>
            <a:r>
              <a:rPr lang="en-US" sz="1600" dirty="0">
                <a:latin typeface="+mj-lt"/>
                <a:cs typeface="Arial" pitchFamily="34" charset="0"/>
              </a:rPr>
              <a:t> </a:t>
            </a:r>
            <a:r>
              <a:rPr lang="en-US" sz="1600" dirty="0" err="1">
                <a:latin typeface="+mj-lt"/>
                <a:cs typeface="Arial" pitchFamily="34" charset="0"/>
              </a:rPr>
              <a:t>anumitor</a:t>
            </a:r>
            <a:r>
              <a:rPr lang="en-US" sz="1600" dirty="0">
                <a:latin typeface="+mj-lt"/>
                <a:cs typeface="Arial" pitchFamily="34" charset="0"/>
              </a:rPr>
              <a:t> </a:t>
            </a:r>
            <a:r>
              <a:rPr lang="en-US" sz="1600" dirty="0" err="1">
                <a:latin typeface="+mj-lt"/>
                <a:cs typeface="Arial" pitchFamily="34" charset="0"/>
              </a:rPr>
              <a:t>tipuri</a:t>
            </a:r>
            <a:r>
              <a:rPr lang="en-US" sz="1600" dirty="0">
                <a:latin typeface="+mj-lt"/>
                <a:cs typeface="Arial" pitchFamily="34" charset="0"/>
              </a:rPr>
              <a:t> de </a:t>
            </a:r>
            <a:r>
              <a:rPr lang="en-US" sz="1600" dirty="0" err="1">
                <a:latin typeface="+mj-lt"/>
                <a:cs typeface="Arial" pitchFamily="34" charset="0"/>
              </a:rPr>
              <a:t>activităţi</a:t>
            </a:r>
            <a:r>
              <a:rPr lang="en-US" sz="1600" dirty="0">
                <a:latin typeface="+mj-lt"/>
                <a:cs typeface="Arial" pitchFamily="34" charset="0"/>
              </a:rPr>
              <a:t> de </a:t>
            </a:r>
            <a:r>
              <a:rPr lang="en-US" sz="1600" dirty="0" err="1">
                <a:latin typeface="+mj-lt"/>
                <a:cs typeface="Arial" pitchFamily="34" charset="0"/>
              </a:rPr>
              <a:t>întreprinzător</a:t>
            </a:r>
            <a:r>
              <a:rPr lang="en-US" sz="1600" dirty="0">
                <a:latin typeface="+mj-lt"/>
                <a:cs typeface="Arial" pitchFamily="34" charset="0"/>
              </a:rPr>
              <a:t>, </a:t>
            </a:r>
            <a:r>
              <a:rPr lang="en-US" sz="1600" dirty="0" err="1">
                <a:latin typeface="+mj-lt"/>
                <a:cs typeface="Arial" pitchFamily="34" charset="0"/>
              </a:rPr>
              <a:t>în</a:t>
            </a:r>
            <a:r>
              <a:rPr lang="en-US" sz="1600" dirty="0">
                <a:latin typeface="+mj-lt"/>
                <a:cs typeface="Arial" pitchFamily="34" charset="0"/>
              </a:rPr>
              <a:t> </a:t>
            </a:r>
            <a:r>
              <a:rPr lang="en-US" sz="1600" dirty="0" err="1">
                <a:latin typeface="+mj-lt"/>
                <a:cs typeface="Arial" pitchFamily="34" charset="0"/>
              </a:rPr>
              <a:t>scopul</a:t>
            </a:r>
            <a:r>
              <a:rPr lang="en-US" sz="1600" dirty="0">
                <a:latin typeface="+mj-lt"/>
                <a:cs typeface="Arial" pitchFamily="34" charset="0"/>
              </a:rPr>
              <a:t> </a:t>
            </a:r>
            <a:r>
              <a:rPr lang="en-US" sz="1600" dirty="0" err="1">
                <a:latin typeface="+mj-lt"/>
                <a:cs typeface="Arial" pitchFamily="34" charset="0"/>
              </a:rPr>
              <a:t>desfăşurării</a:t>
            </a:r>
            <a:r>
              <a:rPr lang="en-US" sz="1600" dirty="0">
                <a:latin typeface="+mj-lt"/>
                <a:cs typeface="Arial" pitchFamily="34" charset="0"/>
              </a:rPr>
              <a:t> </a:t>
            </a:r>
            <a:r>
              <a:rPr lang="en-US" sz="1600" dirty="0" err="1">
                <a:latin typeface="+mj-lt"/>
                <a:cs typeface="Arial" pitchFamily="34" charset="0"/>
              </a:rPr>
              <a:t>activităţii</a:t>
            </a:r>
            <a:r>
              <a:rPr lang="en-US" sz="1600" dirty="0">
                <a:latin typeface="+mj-lt"/>
                <a:cs typeface="Arial" pitchFamily="34" charset="0"/>
              </a:rPr>
              <a:t> </a:t>
            </a:r>
            <a:r>
              <a:rPr lang="en-US" sz="1600" dirty="0" err="1">
                <a:latin typeface="+mj-lt"/>
                <a:cs typeface="Arial" pitchFamily="34" charset="0"/>
              </a:rPr>
              <a:t>economice</a:t>
            </a:r>
            <a:r>
              <a:rPr lang="en-US" sz="1600" dirty="0">
                <a:latin typeface="+mj-lt"/>
                <a:cs typeface="Arial" pitchFamily="34" charset="0"/>
              </a:rPr>
              <a:t> </a:t>
            </a:r>
            <a:r>
              <a:rPr lang="en-US" sz="1600" dirty="0" err="1">
                <a:latin typeface="+mj-lt"/>
                <a:cs typeface="Arial" pitchFamily="34" charset="0"/>
              </a:rPr>
              <a:t>şi</a:t>
            </a:r>
            <a:r>
              <a:rPr lang="en-US" sz="1600" dirty="0">
                <a:latin typeface="+mj-lt"/>
                <a:cs typeface="Arial" pitchFamily="34" charset="0"/>
              </a:rPr>
              <a:t> </a:t>
            </a:r>
            <a:r>
              <a:rPr lang="en-US" sz="1600" dirty="0" err="1">
                <a:latin typeface="+mj-lt"/>
                <a:cs typeface="Arial" pitchFamily="34" charset="0"/>
              </a:rPr>
              <a:t>obţinerii</a:t>
            </a:r>
            <a:r>
              <a:rPr lang="en-US" sz="1600" dirty="0">
                <a:latin typeface="+mj-lt"/>
                <a:cs typeface="Arial" pitchFamily="34" charset="0"/>
              </a:rPr>
              <a:t> de </a:t>
            </a:r>
            <a:r>
              <a:rPr lang="en-US" sz="1600" dirty="0" err="1">
                <a:latin typeface="+mj-lt"/>
                <a:cs typeface="Arial" pitchFamily="34" charset="0"/>
              </a:rPr>
              <a:t>venituri</a:t>
            </a:r>
            <a:r>
              <a:rPr lang="en-US" sz="1600" dirty="0">
                <a:latin typeface="+mj-lt"/>
                <a:cs typeface="Arial" pitchFamily="34" charset="0"/>
              </a:rPr>
              <a:t>.</a:t>
            </a:r>
            <a:r>
              <a:rPr lang="x-none" sz="1600" dirty="0">
                <a:latin typeface="+mj-lt"/>
                <a:cs typeface="Arial" pitchFamily="34" charset="0"/>
              </a:rPr>
              <a:t> </a:t>
            </a:r>
            <a:endParaRPr lang="ru-RU" sz="1600" dirty="0">
              <a:latin typeface="+mj-lt"/>
              <a:cs typeface="Arial" pitchFamily="34" charset="0"/>
            </a:endParaRPr>
          </a:p>
        </p:txBody>
      </p:sp>
      <p:pic>
        <p:nvPicPr>
          <p:cNvPr id="17" name="Picture 16"/>
          <p:cNvPicPr>
            <a:picLocks noChangeAspect="1"/>
          </p:cNvPicPr>
          <p:nvPr/>
        </p:nvPicPr>
        <p:blipFill>
          <a:blip r:embed="rId6"/>
          <a:stretch>
            <a:fillRect/>
          </a:stretch>
        </p:blipFill>
        <p:spPr>
          <a:xfrm rot="5400000">
            <a:off x="5946142" y="5226088"/>
            <a:ext cx="551808" cy="1423084"/>
          </a:xfrm>
          <a:prstGeom prst="rect">
            <a:avLst/>
          </a:prstGeom>
        </p:spPr>
      </p:pic>
      <p:sp>
        <p:nvSpPr>
          <p:cNvPr id="18" name="Shape 46498">
            <a:extLst>
              <a:ext uri="{FF2B5EF4-FFF2-40B4-BE49-F238E27FC236}">
                <a16:creationId xmlns:a16="http://schemas.microsoft.com/office/drawing/2014/main" id="{AAB7AC89-29EE-6A5D-44E5-57E0EA22D46D}"/>
              </a:ext>
            </a:extLst>
          </p:cNvPr>
          <p:cNvSpPr/>
          <p:nvPr/>
        </p:nvSpPr>
        <p:spPr>
          <a:xfrm rot="10800000" flipH="1">
            <a:off x="6831766" y="5447026"/>
            <a:ext cx="5360234" cy="1208751"/>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Rectangle 18">
            <a:extLst>
              <a:ext uri="{FF2B5EF4-FFF2-40B4-BE49-F238E27FC236}">
                <a16:creationId xmlns:a16="http://schemas.microsoft.com/office/drawing/2014/main" id="{0B491ED2-12B6-2CD0-EF84-9E56C8C214DA}"/>
              </a:ext>
            </a:extLst>
          </p:cNvPr>
          <p:cNvSpPr/>
          <p:nvPr/>
        </p:nvSpPr>
        <p:spPr>
          <a:xfrm>
            <a:off x="7675691" y="5603191"/>
            <a:ext cx="4041517" cy="646331"/>
          </a:xfrm>
          <a:prstGeom prst="rect">
            <a:avLst/>
          </a:prstGeom>
        </p:spPr>
        <p:txBody>
          <a:bodyPr wrap="square">
            <a:spAutoFit/>
          </a:bodyPr>
          <a:lstStyle/>
          <a:p>
            <a:pPr lvl="0" algn="ctr"/>
            <a:r>
              <a:rPr lang="x-none" dirty="0">
                <a:latin typeface="+mj-lt"/>
                <a:cs typeface="Arial" pitchFamily="34" charset="0"/>
              </a:rPr>
              <a:t> faptele economice se contabilizează în </a:t>
            </a:r>
            <a:r>
              <a:rPr lang="en-US" dirty="0" err="1">
                <a:latin typeface="+mj-lt"/>
                <a:cs typeface="Arial" pitchFamily="34" charset="0"/>
              </a:rPr>
              <a:t>temeiul</a:t>
            </a:r>
            <a:r>
              <a:rPr lang="en-US" dirty="0">
                <a:latin typeface="+mj-lt"/>
                <a:cs typeface="Arial" pitchFamily="34" charset="0"/>
              </a:rPr>
              <a:t> </a:t>
            </a:r>
            <a:r>
              <a:rPr lang="en-US" dirty="0" err="1">
                <a:latin typeface="+mj-lt"/>
                <a:cs typeface="Arial" pitchFamily="34" charset="0"/>
              </a:rPr>
              <a:t>documentelor</a:t>
            </a:r>
            <a:r>
              <a:rPr lang="en-US" dirty="0">
                <a:latin typeface="+mj-lt"/>
                <a:cs typeface="Arial" pitchFamily="34" charset="0"/>
              </a:rPr>
              <a:t> </a:t>
            </a:r>
            <a:r>
              <a:rPr lang="en-US" dirty="0" err="1">
                <a:latin typeface="+mj-lt"/>
                <a:cs typeface="Arial" pitchFamily="34" charset="0"/>
              </a:rPr>
              <a:t>primare</a:t>
            </a:r>
            <a:r>
              <a:rPr lang="x-none" dirty="0">
                <a:latin typeface="+mj-lt"/>
                <a:cs typeface="Arial" pitchFamily="34" charset="0"/>
              </a:rPr>
              <a:t>.</a:t>
            </a:r>
            <a:endParaRPr lang="ru-RU" dirty="0">
              <a:latin typeface="+mj-lt"/>
              <a:cs typeface="Arial" pitchFamily="34" charset="0"/>
            </a:endParaRPr>
          </a:p>
        </p:txBody>
      </p:sp>
    </p:spTree>
    <p:extLst>
      <p:ext uri="{BB962C8B-B14F-4D97-AF65-F5344CB8AC3E}">
        <p14:creationId xmlns:p14="http://schemas.microsoft.com/office/powerpoint/2010/main" val="323418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rezidența fiscală</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cxnSp>
        <p:nvCxnSpPr>
          <p:cNvPr id="8" name="Прямая соединительная линия 105">
            <a:extLst>
              <a:ext uri="{FF2B5EF4-FFF2-40B4-BE49-F238E27FC236}">
                <a16:creationId xmlns:a16="http://schemas.microsoft.com/office/drawing/2014/main" id="{29B345C1-67B3-6467-7FD4-A937E9B31819}"/>
              </a:ext>
            </a:extLst>
          </p:cNvPr>
          <p:cNvCxnSpPr>
            <a:cxnSpLocks/>
          </p:cNvCxnSpPr>
          <p:nvPr/>
        </p:nvCxnSpPr>
        <p:spPr>
          <a:xfrm>
            <a:off x="3423389" y="2794301"/>
            <a:ext cx="0" cy="354748"/>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12" name="Text Box 4">
            <a:extLst>
              <a:ext uri="{FF2B5EF4-FFF2-40B4-BE49-F238E27FC236}">
                <a16:creationId xmlns:a16="http://schemas.microsoft.com/office/drawing/2014/main" id="{20D21916-6EC2-0E1C-F824-64328835C79E}"/>
              </a:ext>
            </a:extLst>
          </p:cNvPr>
          <p:cNvSpPr txBox="1">
            <a:spLocks noChangeArrowheads="1"/>
          </p:cNvSpPr>
          <p:nvPr/>
        </p:nvSpPr>
        <p:spPr bwMode="auto">
          <a:xfrm>
            <a:off x="2183335" y="6130900"/>
            <a:ext cx="7704856" cy="323165"/>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solidFill>
                  <a:schemeClr val="tx1"/>
                </a:solidFill>
                <a:latin typeface="+mj-lt"/>
              </a:rPr>
              <a:t>Autoritățile competente vor soluționa disputa de rezidență pe cale amiabilă</a:t>
            </a:r>
            <a:r>
              <a:rPr lang="en-US" sz="1500" dirty="0">
                <a:solidFill>
                  <a:schemeClr val="tx1"/>
                </a:solidFill>
                <a:latin typeface="+mj-lt"/>
              </a:rPr>
              <a:t>. </a:t>
            </a:r>
          </a:p>
        </p:txBody>
      </p:sp>
      <p:sp>
        <p:nvSpPr>
          <p:cNvPr id="13" name="Text Box 5">
            <a:extLst>
              <a:ext uri="{FF2B5EF4-FFF2-40B4-BE49-F238E27FC236}">
                <a16:creationId xmlns:a16="http://schemas.microsoft.com/office/drawing/2014/main" id="{AC66F063-C4D1-CA5E-CE1C-ABF6139CA606}"/>
              </a:ext>
            </a:extLst>
          </p:cNvPr>
          <p:cNvSpPr txBox="1">
            <a:spLocks noChangeArrowheads="1"/>
          </p:cNvSpPr>
          <p:nvPr/>
        </p:nvSpPr>
        <p:spPr bwMode="auto">
          <a:xfrm>
            <a:off x="2534744" y="2398897"/>
            <a:ext cx="3792387" cy="553998"/>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solidFill>
                  <a:schemeClr val="tx1"/>
                </a:solidFill>
                <a:latin typeface="+mj-lt"/>
              </a:rPr>
              <a:t>Are persoana fizică un loc permanent de trai în ambele state?</a:t>
            </a:r>
            <a:endParaRPr lang="en-US" sz="1500" dirty="0">
              <a:solidFill>
                <a:schemeClr val="tx1"/>
              </a:solidFill>
              <a:latin typeface="+mj-lt"/>
            </a:endParaRPr>
          </a:p>
        </p:txBody>
      </p:sp>
      <p:sp>
        <p:nvSpPr>
          <p:cNvPr id="14" name="Text Box 6">
            <a:extLst>
              <a:ext uri="{FF2B5EF4-FFF2-40B4-BE49-F238E27FC236}">
                <a16:creationId xmlns:a16="http://schemas.microsoft.com/office/drawing/2014/main" id="{D3B98181-2A68-9624-7F21-1F1530271F49}"/>
              </a:ext>
            </a:extLst>
          </p:cNvPr>
          <p:cNvSpPr txBox="1">
            <a:spLocks noChangeArrowheads="1"/>
          </p:cNvSpPr>
          <p:nvPr/>
        </p:nvSpPr>
        <p:spPr bwMode="auto">
          <a:xfrm>
            <a:off x="2534743" y="3344048"/>
            <a:ext cx="3427945" cy="553998"/>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solidFill>
                  <a:schemeClr val="tx1"/>
                </a:solidFill>
                <a:latin typeface="+mj-lt"/>
              </a:rPr>
              <a:t>Poate fi determinat statul în care acesta își are centrul intereselor vitale?</a:t>
            </a:r>
            <a:endParaRPr lang="en-US" sz="1500" dirty="0">
              <a:solidFill>
                <a:schemeClr val="tx1"/>
              </a:solidFill>
              <a:latin typeface="+mj-lt"/>
            </a:endParaRPr>
          </a:p>
        </p:txBody>
      </p:sp>
      <p:sp>
        <p:nvSpPr>
          <p:cNvPr id="15" name="Text Box 7">
            <a:extLst>
              <a:ext uri="{FF2B5EF4-FFF2-40B4-BE49-F238E27FC236}">
                <a16:creationId xmlns:a16="http://schemas.microsoft.com/office/drawing/2014/main" id="{B318A6F7-C3C7-BD8D-FEEB-4135C8A95C45}"/>
              </a:ext>
            </a:extLst>
          </p:cNvPr>
          <p:cNvSpPr txBox="1">
            <a:spLocks noChangeArrowheads="1"/>
          </p:cNvSpPr>
          <p:nvPr/>
        </p:nvSpPr>
        <p:spPr bwMode="auto">
          <a:xfrm>
            <a:off x="2183335" y="4305694"/>
            <a:ext cx="4362008" cy="553998"/>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solidFill>
                  <a:schemeClr val="tx1"/>
                </a:solidFill>
                <a:latin typeface="+mj-lt"/>
              </a:rPr>
              <a:t>Trăiește acesta, în mod normal, în unul din cele două state?</a:t>
            </a:r>
            <a:endParaRPr lang="en-US" sz="1500" dirty="0">
              <a:solidFill>
                <a:schemeClr val="tx1"/>
              </a:solidFill>
              <a:latin typeface="+mj-lt"/>
            </a:endParaRPr>
          </a:p>
        </p:txBody>
      </p:sp>
      <p:sp>
        <p:nvSpPr>
          <p:cNvPr id="16" name="Text Box 8">
            <a:extLst>
              <a:ext uri="{FF2B5EF4-FFF2-40B4-BE49-F238E27FC236}">
                <a16:creationId xmlns:a16="http://schemas.microsoft.com/office/drawing/2014/main" id="{7F80AC96-BC20-0B82-D081-752EA4FBD45E}"/>
              </a:ext>
            </a:extLst>
          </p:cNvPr>
          <p:cNvSpPr txBox="1">
            <a:spLocks noChangeArrowheads="1"/>
          </p:cNvSpPr>
          <p:nvPr/>
        </p:nvSpPr>
        <p:spPr bwMode="auto">
          <a:xfrm>
            <a:off x="2183335" y="5291546"/>
            <a:ext cx="4598826" cy="323165"/>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solidFill>
                  <a:schemeClr val="tx1"/>
                </a:solidFill>
                <a:latin typeface="+mj-lt"/>
              </a:rPr>
              <a:t>Are acesta cetățenia doar a unuia dintre state?</a:t>
            </a:r>
            <a:endParaRPr lang="en-US" sz="1500" dirty="0">
              <a:solidFill>
                <a:schemeClr val="tx1"/>
              </a:solidFill>
              <a:latin typeface="+mj-lt"/>
            </a:endParaRPr>
          </a:p>
        </p:txBody>
      </p:sp>
      <p:sp>
        <p:nvSpPr>
          <p:cNvPr id="17" name="Text Box 9">
            <a:extLst>
              <a:ext uri="{FF2B5EF4-FFF2-40B4-BE49-F238E27FC236}">
                <a16:creationId xmlns:a16="http://schemas.microsoft.com/office/drawing/2014/main" id="{EB26A2CF-2C5B-F7F4-8D50-ABCA5B6C7DB7}"/>
              </a:ext>
            </a:extLst>
          </p:cNvPr>
          <p:cNvSpPr txBox="1">
            <a:spLocks noChangeArrowheads="1"/>
          </p:cNvSpPr>
          <p:nvPr/>
        </p:nvSpPr>
        <p:spPr bwMode="auto">
          <a:xfrm>
            <a:off x="6244734" y="4241687"/>
            <a:ext cx="914400" cy="323165"/>
          </a:xfrm>
          <a:prstGeom prst="rect">
            <a:avLst/>
          </a:prstGeom>
          <a:noFill/>
          <a:ln w="9525">
            <a:noFill/>
            <a:miter lim="800000"/>
            <a:headEnd/>
            <a:tailEnd/>
          </a:ln>
        </p:spPr>
        <p:txBody>
          <a:bodyPr>
            <a:spAutoFit/>
          </a:bodyPr>
          <a:lstStyle>
            <a:defPPr>
              <a:defRPr lang="en-US"/>
            </a:defPPr>
            <a:lvl1pPr algn="ctr">
              <a:spcBef>
                <a:spcPct val="50000"/>
              </a:spcBef>
              <a:defRPr sz="2000" b="1">
                <a:solidFill>
                  <a:schemeClr val="accent3">
                    <a:lumMod val="75000"/>
                  </a:schemeClr>
                </a:solidFill>
                <a:latin typeface="+mj-lt"/>
              </a:defRPr>
            </a:lvl1pPr>
          </a:lstStyle>
          <a:p>
            <a:r>
              <a:rPr lang="ro-RO" sz="1500" dirty="0">
                <a:solidFill>
                  <a:schemeClr val="tx1"/>
                </a:solidFill>
              </a:rPr>
              <a:t>DA</a:t>
            </a:r>
            <a:endParaRPr lang="en-US" sz="1500" dirty="0">
              <a:solidFill>
                <a:schemeClr val="tx1"/>
              </a:solidFill>
            </a:endParaRPr>
          </a:p>
        </p:txBody>
      </p:sp>
      <p:sp>
        <p:nvSpPr>
          <p:cNvPr id="18" name="Text Box 10">
            <a:extLst>
              <a:ext uri="{FF2B5EF4-FFF2-40B4-BE49-F238E27FC236}">
                <a16:creationId xmlns:a16="http://schemas.microsoft.com/office/drawing/2014/main" id="{CCD1443D-6B43-CDCD-9B9A-DFB2CD6F520C}"/>
              </a:ext>
            </a:extLst>
          </p:cNvPr>
          <p:cNvSpPr txBox="1">
            <a:spLocks noChangeArrowheads="1"/>
          </p:cNvSpPr>
          <p:nvPr/>
        </p:nvSpPr>
        <p:spPr bwMode="auto">
          <a:xfrm>
            <a:off x="1728412" y="2913783"/>
            <a:ext cx="683568" cy="323165"/>
          </a:xfrm>
          <a:prstGeom prst="rect">
            <a:avLst/>
          </a:prstGeom>
          <a:noFill/>
          <a:ln w="9525">
            <a:noFill/>
            <a:miter lim="800000"/>
            <a:headEnd/>
            <a:tailEnd/>
          </a:ln>
        </p:spPr>
        <p:txBody>
          <a:bodyPr wrap="square">
            <a:spAutoFit/>
          </a:bodyPr>
          <a:lstStyle/>
          <a:p>
            <a:pPr algn="ctr">
              <a:spcBef>
                <a:spcPct val="50000"/>
              </a:spcBef>
            </a:pPr>
            <a:r>
              <a:rPr lang="en-US" sz="1500" b="1" dirty="0">
                <a:latin typeface="+mj-lt"/>
              </a:rPr>
              <a:t>N</a:t>
            </a:r>
            <a:r>
              <a:rPr lang="ro-RO" sz="1500" b="1" dirty="0">
                <a:latin typeface="+mj-lt"/>
              </a:rPr>
              <a:t>U</a:t>
            </a:r>
            <a:endParaRPr lang="en-US" sz="1500" dirty="0">
              <a:latin typeface="+mj-lt"/>
            </a:endParaRPr>
          </a:p>
        </p:txBody>
      </p:sp>
      <p:sp>
        <p:nvSpPr>
          <p:cNvPr id="19" name="Text Box 11">
            <a:extLst>
              <a:ext uri="{FF2B5EF4-FFF2-40B4-BE49-F238E27FC236}">
                <a16:creationId xmlns:a16="http://schemas.microsoft.com/office/drawing/2014/main" id="{31BD607D-A6F0-748F-D805-1033DCBEB858}"/>
              </a:ext>
            </a:extLst>
          </p:cNvPr>
          <p:cNvSpPr txBox="1">
            <a:spLocks noChangeArrowheads="1"/>
          </p:cNvSpPr>
          <p:nvPr/>
        </p:nvSpPr>
        <p:spPr bwMode="auto">
          <a:xfrm>
            <a:off x="3372633" y="3006274"/>
            <a:ext cx="914400" cy="323165"/>
          </a:xfrm>
          <a:prstGeom prst="rect">
            <a:avLst/>
          </a:prstGeom>
          <a:noFill/>
          <a:ln w="9525">
            <a:noFill/>
            <a:miter lim="800000"/>
            <a:headEnd/>
            <a:tailEnd/>
          </a:ln>
        </p:spPr>
        <p:txBody>
          <a:bodyPr>
            <a:spAutoFit/>
          </a:bodyPr>
          <a:lstStyle>
            <a:defPPr>
              <a:defRPr lang="en-US"/>
            </a:defPPr>
            <a:lvl1pPr algn="ctr">
              <a:spcBef>
                <a:spcPct val="50000"/>
              </a:spcBef>
              <a:defRPr sz="2000" b="1">
                <a:solidFill>
                  <a:schemeClr val="accent3">
                    <a:lumMod val="75000"/>
                  </a:schemeClr>
                </a:solidFill>
                <a:latin typeface="+mj-lt"/>
              </a:defRPr>
            </a:lvl1pPr>
          </a:lstStyle>
          <a:p>
            <a:r>
              <a:rPr lang="ro-RO" sz="1500" dirty="0">
                <a:solidFill>
                  <a:schemeClr val="tx1"/>
                </a:solidFill>
              </a:rPr>
              <a:t>DA</a:t>
            </a:r>
            <a:endParaRPr lang="en-US" sz="1500" dirty="0">
              <a:solidFill>
                <a:schemeClr val="tx1"/>
              </a:solidFill>
            </a:endParaRPr>
          </a:p>
        </p:txBody>
      </p:sp>
      <p:sp>
        <p:nvSpPr>
          <p:cNvPr id="20" name="Text Box 12">
            <a:extLst>
              <a:ext uri="{FF2B5EF4-FFF2-40B4-BE49-F238E27FC236}">
                <a16:creationId xmlns:a16="http://schemas.microsoft.com/office/drawing/2014/main" id="{BB9EA9EA-4EEC-10CA-F7E7-C2502478FCEA}"/>
              </a:ext>
            </a:extLst>
          </p:cNvPr>
          <p:cNvSpPr txBox="1">
            <a:spLocks noChangeArrowheads="1"/>
          </p:cNvSpPr>
          <p:nvPr/>
        </p:nvSpPr>
        <p:spPr bwMode="auto">
          <a:xfrm>
            <a:off x="6796873" y="5142966"/>
            <a:ext cx="914400" cy="323165"/>
          </a:xfrm>
          <a:prstGeom prst="rect">
            <a:avLst/>
          </a:prstGeom>
          <a:noFill/>
          <a:ln w="9525">
            <a:noFill/>
            <a:miter lim="800000"/>
            <a:headEnd/>
            <a:tailEnd/>
          </a:ln>
        </p:spPr>
        <p:txBody>
          <a:bodyPr>
            <a:spAutoFit/>
          </a:bodyPr>
          <a:lstStyle>
            <a:defPPr>
              <a:defRPr lang="en-US"/>
            </a:defPPr>
            <a:lvl1pPr algn="ctr">
              <a:spcBef>
                <a:spcPct val="50000"/>
              </a:spcBef>
              <a:defRPr sz="2000" b="1">
                <a:solidFill>
                  <a:schemeClr val="accent3">
                    <a:lumMod val="75000"/>
                  </a:schemeClr>
                </a:solidFill>
                <a:latin typeface="+mj-lt"/>
              </a:defRPr>
            </a:lvl1pPr>
          </a:lstStyle>
          <a:p>
            <a:r>
              <a:rPr lang="ro-RO" sz="1500" dirty="0">
                <a:solidFill>
                  <a:schemeClr val="tx1"/>
                </a:solidFill>
              </a:rPr>
              <a:t>DA</a:t>
            </a:r>
            <a:endParaRPr lang="en-US" sz="1500" dirty="0">
              <a:solidFill>
                <a:schemeClr val="tx1"/>
              </a:solidFill>
            </a:endParaRPr>
          </a:p>
        </p:txBody>
      </p:sp>
      <p:sp>
        <p:nvSpPr>
          <p:cNvPr id="21" name="Text Box 13">
            <a:extLst>
              <a:ext uri="{FF2B5EF4-FFF2-40B4-BE49-F238E27FC236}">
                <a16:creationId xmlns:a16="http://schemas.microsoft.com/office/drawing/2014/main" id="{0A4CB588-3258-E56B-62AC-CB2803721CB1}"/>
              </a:ext>
            </a:extLst>
          </p:cNvPr>
          <p:cNvSpPr txBox="1">
            <a:spLocks noChangeArrowheads="1"/>
          </p:cNvSpPr>
          <p:nvPr/>
        </p:nvSpPr>
        <p:spPr bwMode="auto">
          <a:xfrm>
            <a:off x="3372633" y="2023467"/>
            <a:ext cx="914400" cy="323165"/>
          </a:xfrm>
          <a:prstGeom prst="rect">
            <a:avLst/>
          </a:prstGeom>
          <a:noFill/>
          <a:ln w="9525">
            <a:noFill/>
            <a:miter lim="800000"/>
            <a:headEnd/>
            <a:tailEnd/>
          </a:ln>
        </p:spPr>
        <p:txBody>
          <a:bodyPr>
            <a:spAutoFit/>
          </a:bodyPr>
          <a:lstStyle/>
          <a:p>
            <a:pPr algn="ctr">
              <a:spcBef>
                <a:spcPct val="50000"/>
              </a:spcBef>
            </a:pPr>
            <a:r>
              <a:rPr lang="ro-RO" sz="1500" b="1" dirty="0">
                <a:latin typeface="+mj-lt"/>
              </a:rPr>
              <a:t>DA</a:t>
            </a:r>
            <a:endParaRPr lang="en-US" sz="1500" dirty="0">
              <a:latin typeface="+mj-lt"/>
            </a:endParaRPr>
          </a:p>
        </p:txBody>
      </p:sp>
      <p:sp>
        <p:nvSpPr>
          <p:cNvPr id="22" name="Text Box 14">
            <a:extLst>
              <a:ext uri="{FF2B5EF4-FFF2-40B4-BE49-F238E27FC236}">
                <a16:creationId xmlns:a16="http://schemas.microsoft.com/office/drawing/2014/main" id="{3E239052-E525-E4DD-A6D1-0FD8A77D6EB3}"/>
              </a:ext>
            </a:extLst>
          </p:cNvPr>
          <p:cNvSpPr txBox="1">
            <a:spLocks noChangeArrowheads="1"/>
          </p:cNvSpPr>
          <p:nvPr/>
        </p:nvSpPr>
        <p:spPr bwMode="auto">
          <a:xfrm>
            <a:off x="6015242" y="3344048"/>
            <a:ext cx="914400" cy="323165"/>
          </a:xfrm>
          <a:prstGeom prst="rect">
            <a:avLst/>
          </a:prstGeom>
          <a:noFill/>
          <a:ln w="9525">
            <a:noFill/>
            <a:miter lim="800000"/>
            <a:headEnd/>
            <a:tailEnd/>
          </a:ln>
        </p:spPr>
        <p:txBody>
          <a:bodyPr>
            <a:spAutoFit/>
          </a:bodyPr>
          <a:lstStyle>
            <a:defPPr>
              <a:defRPr lang="en-US"/>
            </a:defPPr>
            <a:lvl1pPr algn="ctr">
              <a:spcBef>
                <a:spcPct val="50000"/>
              </a:spcBef>
              <a:defRPr sz="2000" b="1">
                <a:solidFill>
                  <a:schemeClr val="accent3">
                    <a:lumMod val="75000"/>
                  </a:schemeClr>
                </a:solidFill>
                <a:latin typeface="+mj-lt"/>
              </a:defRPr>
            </a:lvl1pPr>
          </a:lstStyle>
          <a:p>
            <a:r>
              <a:rPr lang="ro-RO" sz="1500" dirty="0">
                <a:solidFill>
                  <a:schemeClr val="tx1"/>
                </a:solidFill>
              </a:rPr>
              <a:t>DA</a:t>
            </a:r>
            <a:endParaRPr lang="en-US" sz="1500" dirty="0">
              <a:solidFill>
                <a:schemeClr val="tx1"/>
              </a:solidFill>
            </a:endParaRPr>
          </a:p>
        </p:txBody>
      </p:sp>
      <p:sp>
        <p:nvSpPr>
          <p:cNvPr id="23" name="Text Box 15">
            <a:extLst>
              <a:ext uri="{FF2B5EF4-FFF2-40B4-BE49-F238E27FC236}">
                <a16:creationId xmlns:a16="http://schemas.microsoft.com/office/drawing/2014/main" id="{47CA69D6-008C-750F-E0D0-879A5A6852ED}"/>
              </a:ext>
            </a:extLst>
          </p:cNvPr>
          <p:cNvSpPr txBox="1">
            <a:spLocks noChangeArrowheads="1"/>
          </p:cNvSpPr>
          <p:nvPr/>
        </p:nvSpPr>
        <p:spPr bwMode="auto">
          <a:xfrm>
            <a:off x="6324961" y="2325921"/>
            <a:ext cx="685800" cy="323165"/>
          </a:xfrm>
          <a:prstGeom prst="rect">
            <a:avLst/>
          </a:prstGeom>
          <a:noFill/>
          <a:ln w="9525">
            <a:noFill/>
            <a:miter lim="800000"/>
            <a:headEnd/>
            <a:tailEnd/>
          </a:ln>
        </p:spPr>
        <p:txBody>
          <a:bodyPr>
            <a:spAutoFit/>
          </a:bodyPr>
          <a:lstStyle>
            <a:defPPr>
              <a:defRPr lang="en-US"/>
            </a:defPPr>
            <a:lvl1pPr algn="ctr">
              <a:spcBef>
                <a:spcPct val="50000"/>
              </a:spcBef>
              <a:defRPr sz="1500" b="1">
                <a:solidFill>
                  <a:schemeClr val="accent3">
                    <a:lumMod val="75000"/>
                  </a:schemeClr>
                </a:solidFill>
                <a:latin typeface="+mj-lt"/>
              </a:defRPr>
            </a:lvl1pPr>
          </a:lstStyle>
          <a:p>
            <a:r>
              <a:rPr lang="en-US" dirty="0">
                <a:solidFill>
                  <a:schemeClr val="tx1"/>
                </a:solidFill>
              </a:rPr>
              <a:t>N</a:t>
            </a:r>
            <a:r>
              <a:rPr lang="ro-RO" dirty="0">
                <a:solidFill>
                  <a:schemeClr val="tx1"/>
                </a:solidFill>
              </a:rPr>
              <a:t>U</a:t>
            </a:r>
            <a:endParaRPr lang="en-US" dirty="0">
              <a:solidFill>
                <a:schemeClr val="tx1"/>
              </a:solidFill>
            </a:endParaRPr>
          </a:p>
        </p:txBody>
      </p:sp>
      <p:sp>
        <p:nvSpPr>
          <p:cNvPr id="24" name="Text Box 16">
            <a:extLst>
              <a:ext uri="{FF2B5EF4-FFF2-40B4-BE49-F238E27FC236}">
                <a16:creationId xmlns:a16="http://schemas.microsoft.com/office/drawing/2014/main" id="{034C0166-91E6-6371-D387-AC1231539196}"/>
              </a:ext>
            </a:extLst>
          </p:cNvPr>
          <p:cNvSpPr txBox="1">
            <a:spLocks noChangeArrowheads="1"/>
          </p:cNvSpPr>
          <p:nvPr/>
        </p:nvSpPr>
        <p:spPr bwMode="auto">
          <a:xfrm>
            <a:off x="2616549" y="4918209"/>
            <a:ext cx="685800" cy="323165"/>
          </a:xfrm>
          <a:prstGeom prst="rect">
            <a:avLst/>
          </a:prstGeom>
          <a:noFill/>
          <a:ln w="9525">
            <a:noFill/>
            <a:miter lim="800000"/>
            <a:headEnd/>
            <a:tailEnd/>
          </a:ln>
        </p:spPr>
        <p:txBody>
          <a:bodyPr wrap="square">
            <a:spAutoFit/>
          </a:bodyPr>
          <a:lstStyle>
            <a:defPPr>
              <a:defRPr lang="en-US"/>
            </a:defPPr>
            <a:lvl1pPr algn="ctr">
              <a:spcBef>
                <a:spcPct val="50000"/>
              </a:spcBef>
              <a:defRPr sz="2000" b="1">
                <a:solidFill>
                  <a:schemeClr val="accent2"/>
                </a:solidFill>
                <a:latin typeface="+mj-lt"/>
              </a:defRPr>
            </a:lvl1pPr>
          </a:lstStyle>
          <a:p>
            <a:r>
              <a:rPr lang="en-US" sz="1500" dirty="0">
                <a:solidFill>
                  <a:schemeClr val="tx1"/>
                </a:solidFill>
              </a:rPr>
              <a:t>N</a:t>
            </a:r>
            <a:r>
              <a:rPr lang="ro-RO" sz="1500" dirty="0">
                <a:solidFill>
                  <a:schemeClr val="tx1"/>
                </a:solidFill>
              </a:rPr>
              <a:t>U</a:t>
            </a:r>
            <a:endParaRPr lang="en-US" sz="1500" dirty="0">
              <a:solidFill>
                <a:schemeClr val="tx1"/>
              </a:solidFill>
            </a:endParaRPr>
          </a:p>
        </p:txBody>
      </p:sp>
      <p:sp>
        <p:nvSpPr>
          <p:cNvPr id="25" name="Text Box 17">
            <a:extLst>
              <a:ext uri="{FF2B5EF4-FFF2-40B4-BE49-F238E27FC236}">
                <a16:creationId xmlns:a16="http://schemas.microsoft.com/office/drawing/2014/main" id="{1D31F94C-74A4-8968-4368-49C1C714E2CF}"/>
              </a:ext>
            </a:extLst>
          </p:cNvPr>
          <p:cNvSpPr txBox="1">
            <a:spLocks noChangeArrowheads="1"/>
          </p:cNvSpPr>
          <p:nvPr/>
        </p:nvSpPr>
        <p:spPr bwMode="auto">
          <a:xfrm>
            <a:off x="2616549" y="5710297"/>
            <a:ext cx="685800" cy="323165"/>
          </a:xfrm>
          <a:prstGeom prst="rect">
            <a:avLst/>
          </a:prstGeom>
          <a:noFill/>
          <a:ln w="9525">
            <a:noFill/>
            <a:miter lim="800000"/>
            <a:headEnd/>
            <a:tailEnd/>
          </a:ln>
        </p:spPr>
        <p:txBody>
          <a:bodyPr wrap="square">
            <a:spAutoFit/>
          </a:bodyPr>
          <a:lstStyle>
            <a:defPPr>
              <a:defRPr lang="en-US"/>
            </a:defPPr>
            <a:lvl1pPr algn="ctr">
              <a:spcBef>
                <a:spcPct val="50000"/>
              </a:spcBef>
              <a:defRPr sz="2000" b="1">
                <a:solidFill>
                  <a:schemeClr val="accent2"/>
                </a:solidFill>
                <a:latin typeface="+mj-lt"/>
              </a:defRPr>
            </a:lvl1pPr>
          </a:lstStyle>
          <a:p>
            <a:r>
              <a:rPr lang="en-US" sz="1500">
                <a:solidFill>
                  <a:schemeClr val="tx1"/>
                </a:solidFill>
              </a:rPr>
              <a:t>N</a:t>
            </a:r>
            <a:r>
              <a:rPr lang="ro-RO" sz="1500" dirty="0">
                <a:solidFill>
                  <a:schemeClr val="tx1"/>
                </a:solidFill>
              </a:rPr>
              <a:t>U</a:t>
            </a:r>
            <a:endParaRPr lang="en-US" sz="1500" dirty="0">
              <a:solidFill>
                <a:schemeClr val="tx1"/>
              </a:solidFill>
            </a:endParaRPr>
          </a:p>
        </p:txBody>
      </p:sp>
      <p:sp>
        <p:nvSpPr>
          <p:cNvPr id="26" name="Text Box 18">
            <a:extLst>
              <a:ext uri="{FF2B5EF4-FFF2-40B4-BE49-F238E27FC236}">
                <a16:creationId xmlns:a16="http://schemas.microsoft.com/office/drawing/2014/main" id="{A35A5030-35BF-037C-A970-49B37C6F5A67}"/>
              </a:ext>
            </a:extLst>
          </p:cNvPr>
          <p:cNvSpPr txBox="1">
            <a:spLocks noChangeArrowheads="1"/>
          </p:cNvSpPr>
          <p:nvPr/>
        </p:nvSpPr>
        <p:spPr bwMode="auto">
          <a:xfrm>
            <a:off x="2616549" y="3910097"/>
            <a:ext cx="685800" cy="323165"/>
          </a:xfrm>
          <a:prstGeom prst="rect">
            <a:avLst/>
          </a:prstGeom>
          <a:noFill/>
          <a:ln w="9525">
            <a:noFill/>
            <a:miter lim="800000"/>
            <a:headEnd/>
            <a:tailEnd/>
          </a:ln>
        </p:spPr>
        <p:txBody>
          <a:bodyPr wrap="square">
            <a:spAutoFit/>
          </a:bodyPr>
          <a:lstStyle>
            <a:defPPr>
              <a:defRPr lang="en-US"/>
            </a:defPPr>
            <a:lvl1pPr algn="ctr">
              <a:spcBef>
                <a:spcPct val="50000"/>
              </a:spcBef>
              <a:defRPr sz="2000" b="1">
                <a:solidFill>
                  <a:schemeClr val="accent2"/>
                </a:solidFill>
                <a:latin typeface="+mj-lt"/>
              </a:defRPr>
            </a:lvl1pPr>
          </a:lstStyle>
          <a:p>
            <a:r>
              <a:rPr lang="en-US" sz="1500" dirty="0">
                <a:solidFill>
                  <a:schemeClr val="tx1"/>
                </a:solidFill>
              </a:rPr>
              <a:t>N</a:t>
            </a:r>
            <a:r>
              <a:rPr lang="ro-RO" sz="1500" dirty="0">
                <a:solidFill>
                  <a:schemeClr val="tx1"/>
                </a:solidFill>
              </a:rPr>
              <a:t>U</a:t>
            </a:r>
            <a:endParaRPr lang="en-US" sz="1500" dirty="0">
              <a:solidFill>
                <a:schemeClr val="tx1"/>
              </a:solidFill>
            </a:endParaRPr>
          </a:p>
        </p:txBody>
      </p:sp>
      <p:sp>
        <p:nvSpPr>
          <p:cNvPr id="27" name="Text Box 19">
            <a:extLst>
              <a:ext uri="{FF2B5EF4-FFF2-40B4-BE49-F238E27FC236}">
                <a16:creationId xmlns:a16="http://schemas.microsoft.com/office/drawing/2014/main" id="{04EEA9CC-CEE8-CB0B-3065-F03A7773E43C}"/>
              </a:ext>
            </a:extLst>
          </p:cNvPr>
          <p:cNvSpPr txBox="1">
            <a:spLocks noChangeArrowheads="1"/>
          </p:cNvSpPr>
          <p:nvPr/>
        </p:nvSpPr>
        <p:spPr bwMode="auto">
          <a:xfrm>
            <a:off x="6901025" y="2359020"/>
            <a:ext cx="3113930" cy="553998"/>
          </a:xfrm>
          <a:prstGeom prst="rect">
            <a:avLst/>
          </a:prstGeom>
          <a:solidFill>
            <a:schemeClr val="tx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spcBef>
                <a:spcPct val="50000"/>
              </a:spcBef>
            </a:pPr>
            <a:r>
              <a:rPr lang="ro-RO" sz="1500" b="1" dirty="0">
                <a:solidFill>
                  <a:schemeClr val="bg1"/>
                </a:solidFill>
                <a:latin typeface="+mj-lt"/>
              </a:rPr>
              <a:t>El este rezidentul statului în care are un domiciliu permanent</a:t>
            </a:r>
            <a:endParaRPr lang="en-US" sz="1500" dirty="0">
              <a:solidFill>
                <a:schemeClr val="bg1"/>
              </a:solidFill>
              <a:latin typeface="+mj-lt"/>
            </a:endParaRPr>
          </a:p>
        </p:txBody>
      </p:sp>
      <p:sp>
        <p:nvSpPr>
          <p:cNvPr id="28" name="Text Box 20">
            <a:extLst>
              <a:ext uri="{FF2B5EF4-FFF2-40B4-BE49-F238E27FC236}">
                <a16:creationId xmlns:a16="http://schemas.microsoft.com/office/drawing/2014/main" id="{40BCD3BA-20BF-2E52-6E27-64C2486932F0}"/>
              </a:ext>
            </a:extLst>
          </p:cNvPr>
          <p:cNvSpPr txBox="1">
            <a:spLocks noChangeArrowheads="1"/>
          </p:cNvSpPr>
          <p:nvPr/>
        </p:nvSpPr>
        <p:spPr bwMode="auto">
          <a:xfrm>
            <a:off x="6982197" y="3329417"/>
            <a:ext cx="3048000" cy="784830"/>
          </a:xfrm>
          <a:prstGeom prst="rect">
            <a:avLst/>
          </a:prstGeom>
          <a:solidFill>
            <a:schemeClr val="tx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latin typeface="+mj-lt"/>
              </a:rPr>
              <a:t>Acesta e rezidentul statului în care acesta își are centrul intereselor vitale</a:t>
            </a:r>
            <a:endParaRPr lang="en-US" sz="1500" dirty="0">
              <a:latin typeface="+mj-lt"/>
            </a:endParaRPr>
          </a:p>
        </p:txBody>
      </p:sp>
      <p:sp>
        <p:nvSpPr>
          <p:cNvPr id="29" name="Text Box 21">
            <a:extLst>
              <a:ext uri="{FF2B5EF4-FFF2-40B4-BE49-F238E27FC236}">
                <a16:creationId xmlns:a16="http://schemas.microsoft.com/office/drawing/2014/main" id="{A3EEE5AF-F9FF-65AE-053A-B91D708AC539}"/>
              </a:ext>
            </a:extLst>
          </p:cNvPr>
          <p:cNvSpPr txBox="1">
            <a:spLocks noChangeArrowheads="1"/>
          </p:cNvSpPr>
          <p:nvPr/>
        </p:nvSpPr>
        <p:spPr bwMode="auto">
          <a:xfrm>
            <a:off x="6972608" y="4309009"/>
            <a:ext cx="3076203" cy="553998"/>
          </a:xfrm>
          <a:prstGeom prst="rect">
            <a:avLst/>
          </a:prstGeom>
          <a:solidFill>
            <a:schemeClr val="tx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latin typeface="+mj-lt"/>
              </a:rPr>
              <a:t>El este rezidentul statului unde acesta trăiește în mod normal</a:t>
            </a:r>
            <a:endParaRPr lang="en-US" sz="1500" dirty="0">
              <a:latin typeface="+mj-lt"/>
            </a:endParaRPr>
          </a:p>
        </p:txBody>
      </p:sp>
      <p:sp>
        <p:nvSpPr>
          <p:cNvPr id="30" name="Text Box 22">
            <a:extLst>
              <a:ext uri="{FF2B5EF4-FFF2-40B4-BE49-F238E27FC236}">
                <a16:creationId xmlns:a16="http://schemas.microsoft.com/office/drawing/2014/main" id="{9B041DCC-6261-76EA-1CB2-B8897A52CAB7}"/>
              </a:ext>
            </a:extLst>
          </p:cNvPr>
          <p:cNvSpPr txBox="1">
            <a:spLocks noChangeArrowheads="1"/>
          </p:cNvSpPr>
          <p:nvPr/>
        </p:nvSpPr>
        <p:spPr bwMode="auto">
          <a:xfrm>
            <a:off x="7799669" y="5207991"/>
            <a:ext cx="2258731" cy="553998"/>
          </a:xfrm>
          <a:prstGeom prst="rect">
            <a:avLst/>
          </a:prstGeom>
          <a:solidFill>
            <a:schemeClr val="tx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US"/>
            </a:defPPr>
            <a:lvl1pPr algn="ctr">
              <a:spcBef>
                <a:spcPct val="50000"/>
              </a:spcBef>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1500" dirty="0">
                <a:latin typeface="+mj-lt"/>
              </a:rPr>
              <a:t>Este rezidentul țării a cărei cetățean este</a:t>
            </a:r>
            <a:endParaRPr lang="en-US" sz="1500" dirty="0">
              <a:latin typeface="+mj-lt"/>
            </a:endParaRPr>
          </a:p>
        </p:txBody>
      </p:sp>
      <p:sp>
        <p:nvSpPr>
          <p:cNvPr id="31" name="Text Box 32">
            <a:extLst>
              <a:ext uri="{FF2B5EF4-FFF2-40B4-BE49-F238E27FC236}">
                <a16:creationId xmlns:a16="http://schemas.microsoft.com/office/drawing/2014/main" id="{BDA63A60-76EA-10EE-D697-6799502E4CB4}"/>
              </a:ext>
            </a:extLst>
          </p:cNvPr>
          <p:cNvSpPr txBox="1">
            <a:spLocks noChangeArrowheads="1"/>
          </p:cNvSpPr>
          <p:nvPr/>
        </p:nvSpPr>
        <p:spPr bwMode="auto">
          <a:xfrm>
            <a:off x="2195502" y="1715559"/>
            <a:ext cx="6353360" cy="323165"/>
          </a:xfrm>
          <a:prstGeom prst="rect">
            <a:avLst/>
          </a:prstGeom>
          <a:solidFill>
            <a:schemeClr val="bg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50000"/>
              </a:spcBef>
            </a:pPr>
            <a:r>
              <a:rPr lang="ro-RO" sz="1500" b="1" dirty="0">
                <a:solidFill>
                  <a:schemeClr val="tx1"/>
                </a:solidFill>
                <a:latin typeface="+mj-lt"/>
              </a:rPr>
              <a:t>Are persoana fizică un loc permanent de trai în unul sau ambele state?</a:t>
            </a:r>
            <a:endParaRPr lang="en-US" sz="1500" dirty="0">
              <a:solidFill>
                <a:schemeClr val="tx1"/>
              </a:solidFill>
              <a:latin typeface="+mj-lt"/>
            </a:endParaRPr>
          </a:p>
        </p:txBody>
      </p:sp>
      <p:cxnSp>
        <p:nvCxnSpPr>
          <p:cNvPr id="32" name="Straight Arrow Connector 31">
            <a:extLst>
              <a:ext uri="{FF2B5EF4-FFF2-40B4-BE49-F238E27FC236}">
                <a16:creationId xmlns:a16="http://schemas.microsoft.com/office/drawing/2014/main" id="{AB430BA3-E987-21A8-0AC9-3F8AC415A09A}"/>
              </a:ext>
            </a:extLst>
          </p:cNvPr>
          <p:cNvCxnSpPr>
            <a:cxnSpLocks/>
          </p:cNvCxnSpPr>
          <p:nvPr/>
        </p:nvCxnSpPr>
        <p:spPr>
          <a:xfrm flipH="1">
            <a:off x="3291624" y="2038724"/>
            <a:ext cx="9001" cy="35920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69D90A-77CC-6155-F005-AA4BDB44C830}"/>
              </a:ext>
            </a:extLst>
          </p:cNvPr>
          <p:cNvCxnSpPr/>
          <p:nvPr/>
        </p:nvCxnSpPr>
        <p:spPr>
          <a:xfrm>
            <a:off x="6324961" y="2726031"/>
            <a:ext cx="57606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8515D0F-D668-E643-8E0C-AF60D8A3B9FB}"/>
              </a:ext>
            </a:extLst>
          </p:cNvPr>
          <p:cNvCxnSpPr>
            <a:cxnSpLocks/>
          </p:cNvCxnSpPr>
          <p:nvPr/>
        </p:nvCxnSpPr>
        <p:spPr>
          <a:xfrm>
            <a:off x="2364148" y="2038802"/>
            <a:ext cx="0" cy="223186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EF9A435-5FC1-C35A-C60A-51BE15651F13}"/>
              </a:ext>
            </a:extLst>
          </p:cNvPr>
          <p:cNvCxnSpPr>
            <a:cxnSpLocks/>
          </p:cNvCxnSpPr>
          <p:nvPr/>
        </p:nvCxnSpPr>
        <p:spPr>
          <a:xfrm>
            <a:off x="3291624" y="5660878"/>
            <a:ext cx="0" cy="48146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C35689-5254-4527-C016-467A67C76046}"/>
              </a:ext>
            </a:extLst>
          </p:cNvPr>
          <p:cNvCxnSpPr>
            <a:cxnSpLocks/>
          </p:cNvCxnSpPr>
          <p:nvPr/>
        </p:nvCxnSpPr>
        <p:spPr>
          <a:xfrm>
            <a:off x="3286504" y="4896143"/>
            <a:ext cx="0" cy="39540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6029E9-7C8E-DE43-9E78-ECC8AA85AF64}"/>
              </a:ext>
            </a:extLst>
          </p:cNvPr>
          <p:cNvCxnSpPr>
            <a:cxnSpLocks/>
          </p:cNvCxnSpPr>
          <p:nvPr/>
        </p:nvCxnSpPr>
        <p:spPr>
          <a:xfrm>
            <a:off x="3291101" y="3894857"/>
            <a:ext cx="0" cy="3955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7C0B7E-57CB-B7BF-4E4E-1DBCF0BB6002}"/>
              </a:ext>
            </a:extLst>
          </p:cNvPr>
          <p:cNvCxnSpPr>
            <a:cxnSpLocks/>
          </p:cNvCxnSpPr>
          <p:nvPr/>
        </p:nvCxnSpPr>
        <p:spPr>
          <a:xfrm flipH="1">
            <a:off x="3291624" y="2952895"/>
            <a:ext cx="9001" cy="3811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0DE3F1-E0EB-F84C-BCD8-B15B9970F95B}"/>
              </a:ext>
            </a:extLst>
          </p:cNvPr>
          <p:cNvCxnSpPr>
            <a:cxnSpLocks/>
          </p:cNvCxnSpPr>
          <p:nvPr/>
        </p:nvCxnSpPr>
        <p:spPr>
          <a:xfrm>
            <a:off x="6015242" y="3662556"/>
            <a:ext cx="1012777" cy="1690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8EEA1D-32E8-C1C2-E874-519049D6A3D6}"/>
              </a:ext>
            </a:extLst>
          </p:cNvPr>
          <p:cNvCxnSpPr>
            <a:cxnSpLocks/>
            <a:stCxn id="15" idx="3"/>
            <a:endCxn id="29" idx="1"/>
          </p:cNvCxnSpPr>
          <p:nvPr/>
        </p:nvCxnSpPr>
        <p:spPr>
          <a:xfrm>
            <a:off x="6545343" y="4582693"/>
            <a:ext cx="427265" cy="331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06086B8-A557-E44F-03E6-84190644C1D7}"/>
              </a:ext>
            </a:extLst>
          </p:cNvPr>
          <p:cNvCxnSpPr>
            <a:cxnSpLocks/>
            <a:stCxn id="16" idx="3"/>
            <a:endCxn id="30" idx="1"/>
          </p:cNvCxnSpPr>
          <p:nvPr/>
        </p:nvCxnSpPr>
        <p:spPr>
          <a:xfrm>
            <a:off x="6782161" y="5453129"/>
            <a:ext cx="1017508" cy="3186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Slide Number Placeholder 1">
            <a:extLst>
              <a:ext uri="{FF2B5EF4-FFF2-40B4-BE49-F238E27FC236}">
                <a16:creationId xmlns:a16="http://schemas.microsoft.com/office/drawing/2014/main" id="{814F9BF5-7E5D-F428-106F-7D2C41BEB4B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B0DE01-09C4-4E73-9C81-E13443A9AADC}" type="slidenum">
              <a:rPr lang="en-US" smtClean="0"/>
              <a:pPr/>
              <a:t>16</a:t>
            </a:fld>
            <a:endParaRPr lang="en-US" dirty="0"/>
          </a:p>
        </p:txBody>
      </p:sp>
    </p:spTree>
    <p:extLst>
      <p:ext uri="{BB962C8B-B14F-4D97-AF65-F5344CB8AC3E}">
        <p14:creationId xmlns:p14="http://schemas.microsoft.com/office/powerpoint/2010/main" val="368144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17</a:t>
            </a:fld>
            <a:endParaRPr lang="en-US"/>
          </a:p>
        </p:txBody>
      </p:sp>
      <p:sp>
        <p:nvSpPr>
          <p:cNvPr id="6" name="Title 1">
            <a:extLst>
              <a:ext uri="{FF2B5EF4-FFF2-40B4-BE49-F238E27FC236}">
                <a16:creationId xmlns:a16="http://schemas.microsoft.com/office/drawing/2014/main" id="{1FD7EDEB-5B26-2EF4-68FB-EDEDC98D17AD}"/>
              </a:ext>
            </a:extLst>
          </p:cNvPr>
          <p:cNvSpPr>
            <a:spLocks noGrp="1"/>
          </p:cNvSpPr>
          <p:nvPr>
            <p:ph type="title"/>
          </p:nvPr>
        </p:nvSpPr>
        <p:spPr/>
        <p:txBody>
          <a:bodyPr/>
          <a:lstStyle/>
          <a:p>
            <a:r>
              <a:rPr lang="ro-RO" b="1" dirty="0"/>
              <a:t>               TVA</a:t>
            </a:r>
            <a:br>
              <a:rPr lang="ro-RO" dirty="0"/>
            </a:br>
            <a:r>
              <a:rPr lang="ro-RO" dirty="0"/>
              <a:t>Subiectul impunerii</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8" name="Subtitle 2">
            <a:extLst>
              <a:ext uri="{FF2B5EF4-FFF2-40B4-BE49-F238E27FC236}">
                <a16:creationId xmlns:a16="http://schemas.microsoft.com/office/drawing/2014/main" id="{3A77B471-3F24-6D0D-258D-B610C9EBD6AA}"/>
              </a:ext>
            </a:extLst>
          </p:cNvPr>
          <p:cNvSpPr>
            <a:spLocks noGrp="1"/>
          </p:cNvSpPr>
          <p:nvPr>
            <p:ph idx="1"/>
          </p:nvPr>
        </p:nvSpPr>
        <p:spPr>
          <a:xfrm>
            <a:off x="272562" y="1870745"/>
            <a:ext cx="11711353" cy="4909533"/>
          </a:xfrm>
        </p:spPr>
        <p:txBody>
          <a:bodyPr>
            <a:normAutofit lnSpcReduction="10000"/>
          </a:bodyPr>
          <a:lstStyle/>
          <a:p>
            <a:pPr marL="457200" indent="-457200" algn="l">
              <a:lnSpc>
                <a:spcPct val="120000"/>
              </a:lnSpc>
              <a:spcBef>
                <a:spcPts val="600"/>
              </a:spcBef>
              <a:spcAft>
                <a:spcPts val="600"/>
              </a:spcAft>
              <a:buFont typeface="Arial" panose="020B0604020202020204" pitchFamily="34" charset="0"/>
              <a:buAutoNum type="arabicPeriod"/>
            </a:pPr>
            <a:r>
              <a:rPr lang="ro-RO" sz="1800" dirty="0">
                <a:latin typeface="+mj-lt"/>
                <a:cs typeface="Times New Roman" panose="02020603050405020304" pitchFamily="18" charset="0"/>
              </a:rPr>
              <a:t>Persoanele juridice și persoanele fizice rezidente -întreprinzători, care </a:t>
            </a:r>
            <a:r>
              <a:rPr lang="ro-RO" sz="1800" dirty="0" err="1">
                <a:latin typeface="+mj-lt"/>
                <a:cs typeface="Times New Roman" panose="02020603050405020304" pitchFamily="18" charset="0"/>
              </a:rPr>
              <a:t>sînt</a:t>
            </a:r>
            <a:r>
              <a:rPr lang="ro-RO" sz="1800" dirty="0">
                <a:latin typeface="+mj-lt"/>
                <a:cs typeface="Times New Roman" panose="02020603050405020304" pitchFamily="18" charset="0"/>
              </a:rPr>
              <a:t> </a:t>
            </a:r>
            <a:r>
              <a:rPr lang="ro-RO" sz="1800" dirty="0" err="1">
                <a:latin typeface="+mj-lt"/>
                <a:cs typeface="Times New Roman" panose="02020603050405020304" pitchFamily="18" charset="0"/>
              </a:rPr>
              <a:t>înregistraţi</a:t>
            </a:r>
            <a:r>
              <a:rPr lang="ro-RO" sz="1800" dirty="0">
                <a:latin typeface="+mj-lt"/>
                <a:cs typeface="Times New Roman" panose="02020603050405020304" pitchFamily="18" charset="0"/>
              </a:rPr>
              <a:t> sau trebuie să fie </a:t>
            </a:r>
            <a:r>
              <a:rPr lang="ro-RO" sz="1800" dirty="0" err="1">
                <a:latin typeface="+mj-lt"/>
                <a:cs typeface="Times New Roman" panose="02020603050405020304" pitchFamily="18" charset="0"/>
              </a:rPr>
              <a:t>înregistraţi</a:t>
            </a:r>
            <a:r>
              <a:rPr lang="ro-RO" sz="1800" dirty="0">
                <a:latin typeface="+mj-lt"/>
                <a:cs typeface="Times New Roman" panose="02020603050405020304" pitchFamily="18" charset="0"/>
              </a:rPr>
              <a:t> în calitate de plătitori de TVA </a:t>
            </a:r>
          </a:p>
          <a:p>
            <a:pPr marL="457200" indent="-457200" algn="l">
              <a:lnSpc>
                <a:spcPct val="120000"/>
              </a:lnSpc>
              <a:spcBef>
                <a:spcPts val="600"/>
              </a:spcBef>
              <a:spcAft>
                <a:spcPts val="600"/>
              </a:spcAft>
              <a:buFont typeface="Arial" panose="020B0604020202020204" pitchFamily="34" charset="0"/>
              <a:buAutoNum type="arabicPeriod"/>
            </a:pPr>
            <a:r>
              <a:rPr lang="ro-RO" sz="1800" dirty="0">
                <a:latin typeface="+mj-lt"/>
                <a:cs typeface="Times New Roman" panose="02020603050405020304" pitchFamily="18" charset="0"/>
              </a:rPr>
              <a:t>Persoanele juridice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fizice, care importă mărfuri, cu </a:t>
            </a:r>
            <a:r>
              <a:rPr lang="ro-RO" sz="1800" dirty="0" err="1">
                <a:latin typeface="+mj-lt"/>
                <a:cs typeface="Times New Roman" panose="02020603050405020304" pitchFamily="18" charset="0"/>
              </a:rPr>
              <a:t>excepţia</a:t>
            </a:r>
            <a:r>
              <a:rPr lang="ro-RO" sz="1800" dirty="0">
                <a:latin typeface="+mj-lt"/>
                <a:cs typeface="Times New Roman" panose="02020603050405020304" pitchFamily="18" charset="0"/>
              </a:rPr>
              <a:t> persoanelor fizice care importă pentru consum personal în </a:t>
            </a:r>
            <a:r>
              <a:rPr lang="ro-RO" sz="1800" dirty="0" err="1">
                <a:latin typeface="+mj-lt"/>
                <a:cs typeface="Times New Roman" panose="02020603050405020304" pitchFamily="18" charset="0"/>
              </a:rPr>
              <a:t>limitile</a:t>
            </a:r>
            <a:r>
              <a:rPr lang="ro-RO" sz="1800" dirty="0">
                <a:latin typeface="+mj-lt"/>
                <a:cs typeface="Times New Roman" panose="02020603050405020304" pitchFamily="18" charset="0"/>
              </a:rPr>
              <a:t> stabilită;</a:t>
            </a:r>
          </a:p>
          <a:p>
            <a:pPr marL="457200" indent="-457200" algn="l">
              <a:lnSpc>
                <a:spcPct val="120000"/>
              </a:lnSpc>
              <a:spcBef>
                <a:spcPts val="600"/>
              </a:spcBef>
              <a:spcAft>
                <a:spcPts val="600"/>
              </a:spcAft>
              <a:buFont typeface="Arial" panose="020B0604020202020204" pitchFamily="34" charset="0"/>
              <a:buAutoNum type="arabicPeriod"/>
            </a:pPr>
            <a:r>
              <a:rPr lang="ro-RO" sz="1800" dirty="0">
                <a:latin typeface="+mj-lt"/>
                <a:cs typeface="Times New Roman" panose="02020603050405020304" pitchFamily="18" charset="0"/>
              </a:rPr>
              <a:t>Persoanele juridice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fizice, care importă servicii, indiferent de faptul dacă </a:t>
            </a:r>
            <a:r>
              <a:rPr lang="ro-RO" sz="1800" dirty="0" err="1">
                <a:latin typeface="+mj-lt"/>
                <a:cs typeface="Times New Roman" panose="02020603050405020304" pitchFamily="18" charset="0"/>
              </a:rPr>
              <a:t>sînt</a:t>
            </a:r>
            <a:r>
              <a:rPr lang="ro-RO" sz="1800" dirty="0">
                <a:latin typeface="+mj-lt"/>
                <a:cs typeface="Times New Roman" panose="02020603050405020304" pitchFamily="18" charset="0"/>
              </a:rPr>
              <a:t> sau nu </a:t>
            </a:r>
            <a:r>
              <a:rPr lang="ro-RO" sz="1800" dirty="0" err="1">
                <a:latin typeface="+mj-lt"/>
                <a:cs typeface="Times New Roman" panose="02020603050405020304" pitchFamily="18" charset="0"/>
              </a:rPr>
              <a:t>sînt</a:t>
            </a:r>
            <a:r>
              <a:rPr lang="ro-RO" sz="1800" dirty="0">
                <a:latin typeface="+mj-lt"/>
                <a:cs typeface="Times New Roman" panose="02020603050405020304" pitchFamily="18" charset="0"/>
              </a:rPr>
              <a:t> </a:t>
            </a:r>
            <a:r>
              <a:rPr lang="ro-RO" sz="1800" dirty="0" err="1">
                <a:latin typeface="+mj-lt"/>
                <a:cs typeface="Times New Roman" panose="02020603050405020304" pitchFamily="18" charset="0"/>
              </a:rPr>
              <a:t>înregistraţi</a:t>
            </a:r>
            <a:r>
              <a:rPr lang="ro-RO" sz="1800" dirty="0">
                <a:latin typeface="+mj-lt"/>
                <a:cs typeface="Times New Roman" panose="02020603050405020304" pitchFamily="18" charset="0"/>
              </a:rPr>
              <a:t> în calitate de plătitori de T.V.A.</a:t>
            </a:r>
          </a:p>
          <a:p>
            <a:pPr marL="457200" indent="-457200" algn="l">
              <a:lnSpc>
                <a:spcPct val="120000"/>
              </a:lnSpc>
              <a:spcBef>
                <a:spcPts val="600"/>
              </a:spcBef>
              <a:spcAft>
                <a:spcPts val="600"/>
              </a:spcAft>
              <a:buFont typeface="Arial" panose="020B0604020202020204" pitchFamily="34" charset="0"/>
              <a:buAutoNum type="arabicPeriod"/>
            </a:pPr>
            <a:r>
              <a:rPr lang="ro-RO" sz="1800" dirty="0" err="1">
                <a:latin typeface="+mj-lt"/>
                <a:cs typeface="Times New Roman" panose="02020603050405020304" pitchFamily="18" charset="0"/>
              </a:rPr>
              <a:t>Nerezidenţii</a:t>
            </a:r>
            <a:r>
              <a:rPr lang="ro-RO" sz="1800" dirty="0">
                <a:latin typeface="+mj-lt"/>
                <a:cs typeface="Times New Roman" panose="02020603050405020304" pitchFamily="18" charset="0"/>
              </a:rPr>
              <a:t> neînregistrați în Republica Moldova, care prestează servicii prin INTERNET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a:t>
            </a:r>
            <a:r>
              <a:rPr lang="ro-RO" sz="1800" dirty="0" err="1">
                <a:latin typeface="+mj-lt"/>
                <a:cs typeface="Times New Roman" panose="02020603050405020304" pitchFamily="18" charset="0"/>
              </a:rPr>
              <a:t>obţin</a:t>
            </a:r>
            <a:r>
              <a:rPr lang="ro-RO" sz="1800" dirty="0">
                <a:latin typeface="+mj-lt"/>
                <a:cs typeface="Times New Roman" panose="02020603050405020304" pitchFamily="18" charset="0"/>
              </a:rPr>
              <a:t> venituri de la persoanele fizice rezidente ale Republicii Moldova precum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a:t>
            </a:r>
            <a:r>
              <a:rPr lang="ro-RO" sz="1800" dirty="0" err="1">
                <a:latin typeface="+mj-lt"/>
                <a:cs typeface="Times New Roman" panose="02020603050405020304" pitchFamily="18" charset="0"/>
              </a:rPr>
              <a:t>nerezidenţii</a:t>
            </a:r>
            <a:r>
              <a:rPr lang="ro-RO" sz="1800" dirty="0">
                <a:latin typeface="+mj-lt"/>
                <a:cs typeface="Times New Roman" panose="02020603050405020304" pitchFamily="18" charset="0"/>
              </a:rPr>
              <a:t> neînregistrați în Republica Moldova, prin intermediul cărora are loc achitarea de către persoanele fizice rezidente ale Republicii Moldova a serviciilor de care beneficiază prin INTRENET de la </a:t>
            </a:r>
            <a:r>
              <a:rPr lang="ro-RO" sz="1800" dirty="0" err="1">
                <a:latin typeface="+mj-lt"/>
                <a:cs typeface="Times New Roman" panose="02020603050405020304" pitchFamily="18" charset="0"/>
              </a:rPr>
              <a:t>alţi</a:t>
            </a:r>
            <a:r>
              <a:rPr lang="ro-RO" sz="1800" dirty="0">
                <a:latin typeface="+mj-lt"/>
                <a:cs typeface="Times New Roman" panose="02020603050405020304" pitchFamily="18" charset="0"/>
              </a:rPr>
              <a:t> </a:t>
            </a:r>
            <a:r>
              <a:rPr lang="ro-RO" sz="1800" dirty="0" err="1">
                <a:latin typeface="+mj-lt"/>
                <a:cs typeface="Times New Roman" panose="02020603050405020304" pitchFamily="18" charset="0"/>
              </a:rPr>
              <a:t>nerezidenţi</a:t>
            </a:r>
            <a:r>
              <a:rPr lang="ro-RO" sz="1800" dirty="0">
                <a:latin typeface="+mj-lt"/>
                <a:cs typeface="Times New Roman" panose="02020603050405020304" pitchFamily="18" charset="0"/>
              </a:rPr>
              <a:t>, al căror loc de livrare se consideră a fi Republica Moldova;</a:t>
            </a:r>
          </a:p>
          <a:p>
            <a:pPr marL="457200" indent="-457200" algn="l">
              <a:lnSpc>
                <a:spcPct val="120000"/>
              </a:lnSpc>
              <a:spcBef>
                <a:spcPts val="600"/>
              </a:spcBef>
              <a:spcAft>
                <a:spcPts val="600"/>
              </a:spcAft>
              <a:buFont typeface="Arial" panose="020B0604020202020204" pitchFamily="34" charset="0"/>
              <a:buAutoNum type="arabicPeriod"/>
            </a:pPr>
            <a:r>
              <a:rPr lang="ro-RO" sz="1800" dirty="0">
                <a:latin typeface="+mj-lt"/>
                <a:cs typeface="Times New Roman" panose="02020603050405020304" pitchFamily="18" charset="0"/>
              </a:rPr>
              <a:t>Persoanele juridice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fizice întreprinzători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procură pe teritoriul Republicii Moldova proprietatea întreprinderilor înregistrate în calitate de plătitori de T.V.A., declarate în proces de insolvabilitate, cu </a:t>
            </a:r>
            <a:r>
              <a:rPr lang="ro-RO" sz="1800" dirty="0" err="1">
                <a:latin typeface="+mj-lt"/>
                <a:cs typeface="Times New Roman" panose="02020603050405020304" pitchFamily="18" charset="0"/>
              </a:rPr>
              <a:t>excepţia</a:t>
            </a:r>
            <a:r>
              <a:rPr lang="ro-RO" sz="1800" dirty="0">
                <a:latin typeface="+mj-lt"/>
                <a:cs typeface="Times New Roman" panose="02020603050405020304" pitchFamily="18" charset="0"/>
              </a:rPr>
              <a:t> celor în procedură de restructurare </a:t>
            </a:r>
            <a:r>
              <a:rPr lang="ro-RO" sz="1800" dirty="0" err="1">
                <a:latin typeface="+mj-lt"/>
                <a:cs typeface="Times New Roman" panose="02020603050405020304" pitchFamily="18" charset="0"/>
              </a:rPr>
              <a:t>şi</a:t>
            </a:r>
            <a:r>
              <a:rPr lang="ro-RO" sz="1800" dirty="0">
                <a:latin typeface="+mj-lt"/>
                <a:cs typeface="Times New Roman" panose="02020603050405020304" pitchFamily="18" charset="0"/>
              </a:rPr>
              <a:t> realizare a planului, în conformitate cu prevederile Legii </a:t>
            </a:r>
            <a:r>
              <a:rPr lang="ro-RO" sz="1800" dirty="0" err="1">
                <a:latin typeface="+mj-lt"/>
                <a:cs typeface="Times New Roman" panose="02020603050405020304" pitchFamily="18" charset="0"/>
              </a:rPr>
              <a:t>insolvabilităţii</a:t>
            </a:r>
            <a:r>
              <a:rPr lang="ro-RO" sz="1800" dirty="0">
                <a:latin typeface="+mj-lt"/>
                <a:cs typeface="Times New Roman" panose="02020603050405020304" pitchFamily="18" charset="0"/>
              </a:rPr>
              <a:t> nr.149/2012.</a:t>
            </a:r>
          </a:p>
          <a:p>
            <a:pPr marL="342900" indent="-342900" algn="l">
              <a:buFont typeface="Arial" panose="020B0604020202020204" pitchFamily="34" charset="0"/>
              <a:buChar char="•"/>
            </a:pPr>
            <a:endParaRPr lang="en-US" sz="1600" dirty="0"/>
          </a:p>
        </p:txBody>
      </p:sp>
    </p:spTree>
    <p:extLst>
      <p:ext uri="{BB962C8B-B14F-4D97-AF65-F5344CB8AC3E}">
        <p14:creationId xmlns:p14="http://schemas.microsoft.com/office/powerpoint/2010/main" val="361038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Obiectul impunerii</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18</a:t>
            </a:fld>
            <a:endParaRPr lang="en-US"/>
          </a:p>
        </p:txBody>
      </p:sp>
      <p:sp>
        <p:nvSpPr>
          <p:cNvPr id="6" name="椭圆 29">
            <a:extLst>
              <a:ext uri="{FF2B5EF4-FFF2-40B4-BE49-F238E27FC236}">
                <a16:creationId xmlns:a16="http://schemas.microsoft.com/office/drawing/2014/main" id="{C1354B5A-DCA0-AEB8-74F5-2AA368140886}"/>
              </a:ext>
            </a:extLst>
          </p:cNvPr>
          <p:cNvSpPr/>
          <p:nvPr/>
        </p:nvSpPr>
        <p:spPr>
          <a:xfrm>
            <a:off x="1330123" y="5162294"/>
            <a:ext cx="376540" cy="491621"/>
          </a:xfrm>
          <a:prstGeom prst="ellipse">
            <a:avLst/>
          </a:prstGeom>
          <a:solidFill>
            <a:schemeClr val="accent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Slide Number Placeholder 1">
            <a:extLst>
              <a:ext uri="{FF2B5EF4-FFF2-40B4-BE49-F238E27FC236}">
                <a16:creationId xmlns:a16="http://schemas.microsoft.com/office/drawing/2014/main" id="{8A58AE18-409F-315F-891B-B1C2F89F1F1A}"/>
              </a:ext>
            </a:extLst>
          </p:cNvPr>
          <p:cNvSpPr txBox="1">
            <a:spLocks/>
          </p:cNvSpPr>
          <p:nvPr/>
        </p:nvSpPr>
        <p:spPr>
          <a:xfrm>
            <a:off x="8704989" y="6462539"/>
            <a:ext cx="2743200"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B0DE01-09C4-4E73-9C81-E13443A9AADC}" type="slidenum">
              <a:rPr lang="en-US" smtClean="0"/>
              <a:pPr/>
              <a:t>18</a:t>
            </a:fld>
            <a:endParaRPr lang="en-US" dirty="0"/>
          </a:p>
        </p:txBody>
      </p:sp>
      <p:sp>
        <p:nvSpPr>
          <p:cNvPr id="8" name="TextBox 7">
            <a:extLst>
              <a:ext uri="{FF2B5EF4-FFF2-40B4-BE49-F238E27FC236}">
                <a16:creationId xmlns:a16="http://schemas.microsoft.com/office/drawing/2014/main" id="{A77C9C59-E353-85AD-6535-F55B80B3FCA4}"/>
              </a:ext>
            </a:extLst>
          </p:cNvPr>
          <p:cNvSpPr txBox="1"/>
          <p:nvPr/>
        </p:nvSpPr>
        <p:spPr>
          <a:xfrm>
            <a:off x="1708638" y="2090082"/>
            <a:ext cx="1921919" cy="584775"/>
          </a:xfrm>
          <a:prstGeom prst="rect">
            <a:avLst/>
          </a:prstGeom>
          <a:noFill/>
        </p:spPr>
        <p:txBody>
          <a:bodyPr wrap="square">
            <a:spAutoFit/>
          </a:bodyPr>
          <a:lstStyle/>
          <a:p>
            <a:pPr marL="0" marR="0" algn="ctr">
              <a:spcBef>
                <a:spcPts val="0"/>
              </a:spcBef>
              <a:spcAft>
                <a:spcPts val="0"/>
              </a:spcAft>
            </a:pPr>
            <a:r>
              <a:rPr lang="ro-RO" sz="1600" b="1" dirty="0">
                <a:solidFill>
                  <a:srgbClr val="C00000"/>
                </a:solidFill>
                <a:effectLst/>
                <a:latin typeface="+mj-lt"/>
              </a:rPr>
              <a:t>LIVRĂRI IMPOZABILE</a:t>
            </a:r>
            <a:endParaRPr lang="en-US" sz="1600" b="1" dirty="0">
              <a:solidFill>
                <a:srgbClr val="C00000"/>
              </a:solidFill>
              <a:effectLst/>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F369F267-D71E-23B9-719D-9C31D218A5D3}"/>
              </a:ext>
            </a:extLst>
          </p:cNvPr>
          <p:cNvSpPr txBox="1"/>
          <p:nvPr/>
        </p:nvSpPr>
        <p:spPr>
          <a:xfrm>
            <a:off x="4058487" y="2738264"/>
            <a:ext cx="2610059" cy="3847207"/>
          </a:xfrm>
          <a:prstGeom prst="rect">
            <a:avLst/>
          </a:prstGeom>
          <a:noFill/>
        </p:spPr>
        <p:txBody>
          <a:bodyPr wrap="square">
            <a:spAutoFit/>
          </a:bodyPr>
          <a:lstStyle/>
          <a:p>
            <a:pPr algn="just"/>
            <a:r>
              <a:rPr lang="ro-RO" sz="1400" dirty="0">
                <a:effectLst/>
              </a:rPr>
              <a:t>pozițiile specificate în </a:t>
            </a:r>
            <a:r>
              <a:rPr lang="ro-RO" sz="1400" b="1" dirty="0">
                <a:effectLst/>
              </a:rPr>
              <a:t>art.103 al CF</a:t>
            </a:r>
            <a:r>
              <a:rPr lang="ro-RO" sz="1400" dirty="0">
                <a:effectLst/>
              </a:rPr>
              <a:t>, inclusiv serviciile financiare, </a:t>
            </a:r>
            <a:r>
              <a:rPr lang="ro-RO" sz="1400" dirty="0" err="1">
                <a:effectLst/>
              </a:rPr>
              <a:t>locuinţa</a:t>
            </a:r>
            <a:r>
              <a:rPr lang="ro-RO" sz="1400" dirty="0">
                <a:effectLst/>
              </a:rPr>
              <a:t>, pământul, </a:t>
            </a:r>
            <a:r>
              <a:rPr lang="ro-RO" sz="1400" dirty="0" err="1">
                <a:effectLst/>
              </a:rPr>
              <a:t>locaţiunea</a:t>
            </a:r>
            <a:r>
              <a:rPr lang="ro-RO" sz="1400" dirty="0">
                <a:effectLst/>
              </a:rPr>
              <a:t> </a:t>
            </a:r>
            <a:r>
              <a:rPr lang="ro-RO" sz="1400" dirty="0" err="1">
                <a:effectLst/>
              </a:rPr>
              <a:t>locuinţei</a:t>
            </a:r>
            <a:r>
              <a:rPr lang="ro-RO" sz="1400" dirty="0">
                <a:effectLst/>
              </a:rPr>
              <a:t> </a:t>
            </a:r>
            <a:r>
              <a:rPr lang="ro-RO" sz="1400" dirty="0" err="1">
                <a:effectLst/>
              </a:rPr>
              <a:t>şi</a:t>
            </a:r>
            <a:r>
              <a:rPr lang="ro-RO" sz="1400" dirty="0">
                <a:effectLst/>
              </a:rPr>
              <a:t> arenda pământului, serviciile medicale, cu </a:t>
            </a:r>
            <a:r>
              <a:rPr lang="ro-RO" sz="1400" dirty="0" err="1">
                <a:effectLst/>
              </a:rPr>
              <a:t>excepţia</a:t>
            </a:r>
            <a:r>
              <a:rPr lang="ro-RO" sz="1400" dirty="0">
                <a:effectLst/>
              </a:rPr>
              <a:t> celor cosmetice, serviciile de transportare a pasagerilor pe teritoriul </a:t>
            </a:r>
            <a:r>
              <a:rPr lang="ro-RO" sz="1400" dirty="0" err="1">
                <a:effectLst/>
              </a:rPr>
              <a:t>ţării</a:t>
            </a:r>
            <a:r>
              <a:rPr lang="ro-RO" sz="1400" dirty="0">
                <a:effectLst/>
              </a:rPr>
              <a:t>, lucrările de </a:t>
            </a:r>
            <a:r>
              <a:rPr lang="ro-RO" sz="1400" dirty="0" err="1">
                <a:effectLst/>
              </a:rPr>
              <a:t>construcţie</a:t>
            </a:r>
            <a:r>
              <a:rPr lang="ro-RO" sz="1400" dirty="0">
                <a:effectLst/>
              </a:rPr>
              <a:t> </a:t>
            </a:r>
            <a:r>
              <a:rPr lang="ro-RO" sz="1400" dirty="0" err="1">
                <a:effectLst/>
              </a:rPr>
              <a:t>şi</a:t>
            </a:r>
            <a:r>
              <a:rPr lang="ro-RO" sz="1400" dirty="0">
                <a:effectLst/>
              </a:rPr>
              <a:t> montaj al parcurilor eoliene </a:t>
            </a:r>
            <a:r>
              <a:rPr lang="ro-RO" sz="1400" dirty="0" err="1">
                <a:effectLst/>
              </a:rPr>
              <a:t>şi</a:t>
            </a:r>
            <a:r>
              <a:rPr lang="ro-RO" sz="1400" dirty="0">
                <a:effectLst/>
              </a:rPr>
              <a:t> al parcurilor </a:t>
            </a:r>
            <a:r>
              <a:rPr lang="ro-RO" sz="1400" dirty="0"/>
              <a:t>fotovoltaice, serviciile comunale acordate </a:t>
            </a:r>
            <a:r>
              <a:rPr lang="ro-RO" sz="1400" dirty="0" err="1"/>
              <a:t>populaţiei</a:t>
            </a:r>
            <a:r>
              <a:rPr lang="ro-RO" sz="1400" dirty="0"/>
              <a:t>: deservirea tehnică a blocurilor de </a:t>
            </a:r>
            <a:r>
              <a:rPr lang="ro-RO" sz="1400" dirty="0" err="1"/>
              <a:t>locuinţe</a:t>
            </a:r>
            <a:r>
              <a:rPr lang="ro-RO" sz="1400" dirty="0"/>
              <a:t>, alimentarea cu apă, canalizarea, salubrizarea, folosirea ascensoarelor;</a:t>
            </a:r>
          </a:p>
          <a:p>
            <a:pPr marL="0" marR="0" algn="just">
              <a:spcBef>
                <a:spcPts val="0"/>
              </a:spcBef>
              <a:spcAft>
                <a:spcPts val="0"/>
              </a:spcAft>
            </a:pPr>
            <a:endParaRPr lang="en-US" dirty="0">
              <a:effectLst/>
            </a:endParaRPr>
          </a:p>
        </p:txBody>
      </p:sp>
      <p:sp>
        <p:nvSpPr>
          <p:cNvPr id="10" name="TextBox 9">
            <a:extLst>
              <a:ext uri="{FF2B5EF4-FFF2-40B4-BE49-F238E27FC236}">
                <a16:creationId xmlns:a16="http://schemas.microsoft.com/office/drawing/2014/main" id="{BFF9BDC1-EC21-923F-53C3-B070922C02AB}"/>
              </a:ext>
            </a:extLst>
          </p:cNvPr>
          <p:cNvSpPr txBox="1"/>
          <p:nvPr/>
        </p:nvSpPr>
        <p:spPr>
          <a:xfrm>
            <a:off x="7178933" y="1947256"/>
            <a:ext cx="2214331" cy="877163"/>
          </a:xfrm>
          <a:prstGeom prst="rect">
            <a:avLst/>
          </a:prstGeom>
          <a:noFill/>
        </p:spPr>
        <p:txBody>
          <a:bodyPr wrap="square">
            <a:spAutoFit/>
          </a:bodyPr>
          <a:lstStyle/>
          <a:p>
            <a:pPr marL="0" marR="0" algn="ctr">
              <a:spcBef>
                <a:spcPts val="0"/>
              </a:spcBef>
              <a:spcAft>
                <a:spcPts val="0"/>
              </a:spcAft>
            </a:pPr>
            <a:r>
              <a:rPr lang="ro-RO" sz="1700" b="1" dirty="0">
                <a:solidFill>
                  <a:srgbClr val="C00000"/>
                </a:solidFill>
                <a:effectLst/>
                <a:latin typeface="+mj-lt"/>
              </a:rPr>
              <a:t>LIVRĂRI </a:t>
            </a:r>
            <a:r>
              <a:rPr lang="ro-RO" sz="1700" b="1" dirty="0">
                <a:solidFill>
                  <a:srgbClr val="C00000"/>
                </a:solidFill>
                <a:latin typeface="+mj-lt"/>
              </a:rPr>
              <a:t>SCUTITE DE TVA CU </a:t>
            </a:r>
            <a:r>
              <a:rPr lang="ro-RO" sz="1600" b="1" dirty="0">
                <a:solidFill>
                  <a:srgbClr val="C00000"/>
                </a:solidFill>
                <a:latin typeface="+mj-lt"/>
              </a:rPr>
              <a:t>DREPT</a:t>
            </a:r>
            <a:r>
              <a:rPr lang="ro-RO" sz="1700" b="1" dirty="0">
                <a:solidFill>
                  <a:srgbClr val="C00000"/>
                </a:solidFill>
                <a:latin typeface="+mj-lt"/>
              </a:rPr>
              <a:t> DE DEDUCERE (zero)</a:t>
            </a:r>
            <a:endParaRPr lang="en-US" sz="1700" b="1" dirty="0">
              <a:solidFill>
                <a:srgbClr val="C00000"/>
              </a:solidFill>
              <a:latin typeface="+mj-lt"/>
            </a:endParaRPr>
          </a:p>
        </p:txBody>
      </p:sp>
      <p:sp>
        <p:nvSpPr>
          <p:cNvPr id="11" name="TextBox 10">
            <a:extLst>
              <a:ext uri="{FF2B5EF4-FFF2-40B4-BE49-F238E27FC236}">
                <a16:creationId xmlns:a16="http://schemas.microsoft.com/office/drawing/2014/main" id="{54AE0568-07D2-176A-2C50-B7898C07A9CF}"/>
              </a:ext>
            </a:extLst>
          </p:cNvPr>
          <p:cNvSpPr txBox="1"/>
          <p:nvPr/>
        </p:nvSpPr>
        <p:spPr>
          <a:xfrm>
            <a:off x="6999898" y="2738264"/>
            <a:ext cx="2517779" cy="3323987"/>
          </a:xfrm>
          <a:prstGeom prst="rect">
            <a:avLst/>
          </a:prstGeom>
          <a:noFill/>
        </p:spPr>
        <p:txBody>
          <a:bodyPr wrap="square">
            <a:spAutoFit/>
          </a:bodyPr>
          <a:lstStyle>
            <a:defPPr>
              <a:defRPr lang="en-US"/>
            </a:defPPr>
            <a:lvl1pPr algn="just">
              <a:defRPr sz="1400">
                <a:effectLst/>
              </a:defRPr>
            </a:lvl1pPr>
          </a:lstStyle>
          <a:p>
            <a:r>
              <a:rPr lang="ro-RO" dirty="0"/>
              <a:t>mărfurile/serviciile exportate, transportul internațional, energia electrică sau termică (în anumite condiții); importul și livrarea mărfurilor în scopul implementării proiectelor de asistență tehnică și investițională, mărfurile, serviciile livrate în zona economică liberă (ZEL), inclusiv Portul </a:t>
            </a:r>
            <a:r>
              <a:rPr lang="ro-RO" dirty="0" err="1"/>
              <a:t>Internaţional</a:t>
            </a:r>
            <a:r>
              <a:rPr lang="ro-RO" dirty="0"/>
              <a:t> Liber </a:t>
            </a:r>
            <a:r>
              <a:rPr lang="ro-RO" dirty="0" err="1"/>
              <a:t>Giurgiuleşti</a:t>
            </a:r>
            <a:r>
              <a:rPr lang="ro-RO" dirty="0"/>
              <a:t> </a:t>
            </a:r>
            <a:r>
              <a:rPr lang="ro-RO" dirty="0" err="1"/>
              <a:t>şi</a:t>
            </a:r>
            <a:r>
              <a:rPr lang="ro-RO" dirty="0"/>
              <a:t> Aeroportul </a:t>
            </a:r>
            <a:r>
              <a:rPr lang="ro-RO" dirty="0" err="1"/>
              <a:t>Internaţional</a:t>
            </a:r>
            <a:r>
              <a:rPr lang="ro-RO" dirty="0"/>
              <a:t> Liber </a:t>
            </a:r>
            <a:r>
              <a:rPr lang="ro-RO" dirty="0" err="1"/>
              <a:t>Mărculeşti</a:t>
            </a:r>
            <a:r>
              <a:rPr lang="ro-RO" dirty="0"/>
              <a:t>,  precum și alte câteva poziții specificate în </a:t>
            </a:r>
            <a:r>
              <a:rPr lang="ro-RO" b="1" dirty="0"/>
              <a:t>art. 104 al CF</a:t>
            </a:r>
            <a:endParaRPr lang="en-US" b="1" dirty="0"/>
          </a:p>
        </p:txBody>
      </p:sp>
      <p:sp>
        <p:nvSpPr>
          <p:cNvPr id="12" name="TextBox 11">
            <a:extLst>
              <a:ext uri="{FF2B5EF4-FFF2-40B4-BE49-F238E27FC236}">
                <a16:creationId xmlns:a16="http://schemas.microsoft.com/office/drawing/2014/main" id="{34FEA12D-B641-2307-E54D-46C43331F7C1}"/>
              </a:ext>
            </a:extLst>
          </p:cNvPr>
          <p:cNvSpPr txBox="1"/>
          <p:nvPr/>
        </p:nvSpPr>
        <p:spPr>
          <a:xfrm>
            <a:off x="9742868" y="2057853"/>
            <a:ext cx="2214330" cy="615553"/>
          </a:xfrm>
          <a:prstGeom prst="rect">
            <a:avLst/>
          </a:prstGeom>
          <a:noFill/>
        </p:spPr>
        <p:txBody>
          <a:bodyPr wrap="square">
            <a:spAutoFit/>
          </a:bodyPr>
          <a:lstStyle/>
          <a:p>
            <a:pPr marL="0" marR="0" algn="ctr">
              <a:spcBef>
                <a:spcPts val="0"/>
              </a:spcBef>
              <a:spcAft>
                <a:spcPts val="0"/>
              </a:spcAft>
            </a:pPr>
            <a:r>
              <a:rPr lang="ro-RO" sz="1700" b="1" dirty="0">
                <a:solidFill>
                  <a:srgbClr val="C00000"/>
                </a:solidFill>
                <a:latin typeface="+mj-lt"/>
              </a:rPr>
              <a:t>LIVRĂRI CARE NU </a:t>
            </a:r>
            <a:r>
              <a:rPr lang="ro-RO" sz="1600" b="1" dirty="0">
                <a:solidFill>
                  <a:srgbClr val="C00000"/>
                </a:solidFill>
                <a:latin typeface="+mj-lt"/>
              </a:rPr>
              <a:t>CONSTITUIE</a:t>
            </a:r>
            <a:r>
              <a:rPr lang="ro-RO" sz="1700" b="1" dirty="0">
                <a:solidFill>
                  <a:srgbClr val="C00000"/>
                </a:solidFill>
                <a:latin typeface="+mj-lt"/>
              </a:rPr>
              <a:t> OBIECT</a:t>
            </a:r>
            <a:endParaRPr lang="en-US" sz="1700" b="1" dirty="0">
              <a:solidFill>
                <a:srgbClr val="C00000"/>
              </a:solidFill>
              <a:latin typeface="+mj-lt"/>
            </a:endParaRPr>
          </a:p>
        </p:txBody>
      </p:sp>
      <p:sp>
        <p:nvSpPr>
          <p:cNvPr id="13" name="TextBox 12">
            <a:extLst>
              <a:ext uri="{FF2B5EF4-FFF2-40B4-BE49-F238E27FC236}">
                <a16:creationId xmlns:a16="http://schemas.microsoft.com/office/drawing/2014/main" id="{9047FCB7-7DD5-F982-6F34-4117414E561F}"/>
              </a:ext>
            </a:extLst>
          </p:cNvPr>
          <p:cNvSpPr txBox="1"/>
          <p:nvPr/>
        </p:nvSpPr>
        <p:spPr>
          <a:xfrm>
            <a:off x="9617534" y="2826485"/>
            <a:ext cx="2339664" cy="1600438"/>
          </a:xfrm>
          <a:prstGeom prst="rect">
            <a:avLst/>
          </a:prstGeom>
          <a:noFill/>
        </p:spPr>
        <p:txBody>
          <a:bodyPr wrap="square">
            <a:spAutoFit/>
          </a:bodyPr>
          <a:lstStyle>
            <a:defPPr>
              <a:defRPr lang="en-US"/>
            </a:defPPr>
            <a:lvl1pPr algn="just">
              <a:defRPr sz="1400">
                <a:effectLst/>
              </a:defRPr>
            </a:lvl1pPr>
          </a:lstStyle>
          <a:p>
            <a:r>
              <a:rPr lang="ro-RO" dirty="0"/>
              <a:t>pozițiile specificate la </a:t>
            </a:r>
            <a:r>
              <a:rPr lang="ro-RO" b="1" dirty="0"/>
              <a:t>art.95 alin.(2) al CF</a:t>
            </a:r>
            <a:r>
              <a:rPr lang="ro-RO" dirty="0"/>
              <a:t>, inclusiv livrarea mărfurilor și serviciilor efectuate în interiorul ZEL, transmiterea proprietății în cadrul reorganizării agentului economic</a:t>
            </a:r>
            <a:endParaRPr lang="en-US" dirty="0"/>
          </a:p>
        </p:txBody>
      </p:sp>
      <p:sp>
        <p:nvSpPr>
          <p:cNvPr id="14" name="TextBox 13">
            <a:extLst>
              <a:ext uri="{FF2B5EF4-FFF2-40B4-BE49-F238E27FC236}">
                <a16:creationId xmlns:a16="http://schemas.microsoft.com/office/drawing/2014/main" id="{458C29E8-D09B-6521-CC26-C485B6251ADA}"/>
              </a:ext>
            </a:extLst>
          </p:cNvPr>
          <p:cNvSpPr txBox="1"/>
          <p:nvPr/>
        </p:nvSpPr>
        <p:spPr>
          <a:xfrm>
            <a:off x="4457328" y="1947257"/>
            <a:ext cx="2143729" cy="830997"/>
          </a:xfrm>
          <a:prstGeom prst="rect">
            <a:avLst/>
          </a:prstGeom>
          <a:noFill/>
        </p:spPr>
        <p:txBody>
          <a:bodyPr wrap="square">
            <a:spAutoFit/>
          </a:bodyPr>
          <a:lstStyle/>
          <a:p>
            <a:pPr marL="0" marR="0" algn="ctr">
              <a:spcBef>
                <a:spcPts val="0"/>
              </a:spcBef>
              <a:spcAft>
                <a:spcPts val="0"/>
              </a:spcAft>
            </a:pPr>
            <a:r>
              <a:rPr lang="ro-RO" sz="1600" b="1" dirty="0">
                <a:solidFill>
                  <a:srgbClr val="C00000"/>
                </a:solidFill>
                <a:effectLst/>
                <a:latin typeface="+mj-lt"/>
              </a:rPr>
              <a:t>LIVRĂRI </a:t>
            </a:r>
            <a:r>
              <a:rPr lang="ro-RO" sz="1600" b="1" dirty="0">
                <a:solidFill>
                  <a:srgbClr val="C00000"/>
                </a:solidFill>
                <a:latin typeface="+mj-lt"/>
              </a:rPr>
              <a:t>SCUTITE DE TVA FĂRĂ DREPT DE DEDUCERE</a:t>
            </a:r>
            <a:endParaRPr lang="en-US" sz="1600" b="1" dirty="0">
              <a:solidFill>
                <a:srgbClr val="C00000"/>
              </a:solidFill>
              <a:latin typeface="+mj-lt"/>
            </a:endParaRPr>
          </a:p>
        </p:txBody>
      </p:sp>
      <p:pic>
        <p:nvPicPr>
          <p:cNvPr id="15" name="Picture 14"/>
          <p:cNvPicPr>
            <a:picLocks noChangeAspect="1"/>
          </p:cNvPicPr>
          <p:nvPr/>
        </p:nvPicPr>
        <p:blipFill>
          <a:blip r:embed="rId2"/>
          <a:stretch>
            <a:fillRect/>
          </a:stretch>
        </p:blipFill>
        <p:spPr>
          <a:xfrm>
            <a:off x="1193597" y="3535085"/>
            <a:ext cx="2682472" cy="3121423"/>
          </a:xfrm>
          <a:prstGeom prst="rect">
            <a:avLst/>
          </a:prstGeom>
        </p:spPr>
      </p:pic>
      <p:sp>
        <p:nvSpPr>
          <p:cNvPr id="16" name="TextBox 15">
            <a:extLst>
              <a:ext uri="{FF2B5EF4-FFF2-40B4-BE49-F238E27FC236}">
                <a16:creationId xmlns:a16="http://schemas.microsoft.com/office/drawing/2014/main" id="{3C734B79-341D-BD1B-9CDF-3447992E5DD8}"/>
              </a:ext>
            </a:extLst>
          </p:cNvPr>
          <p:cNvSpPr txBox="1"/>
          <p:nvPr/>
        </p:nvSpPr>
        <p:spPr>
          <a:xfrm>
            <a:off x="1193597" y="2705635"/>
            <a:ext cx="2533538" cy="1015663"/>
          </a:xfrm>
          <a:prstGeom prst="rect">
            <a:avLst/>
          </a:prstGeom>
          <a:noFill/>
        </p:spPr>
        <p:txBody>
          <a:bodyPr wrap="square">
            <a:spAutoFit/>
          </a:bodyPr>
          <a:lstStyle/>
          <a:p>
            <a:pPr marL="0" marR="0" algn="ctr">
              <a:spcBef>
                <a:spcPts val="0"/>
              </a:spcBef>
              <a:spcAft>
                <a:spcPts val="0"/>
              </a:spcAft>
            </a:pPr>
            <a:r>
              <a:rPr lang="ro-RO" sz="1500" dirty="0">
                <a:effectLst/>
              </a:rPr>
              <a:t>practic orice tip de  livrări, cu excepția celor specificate la alte categorii</a:t>
            </a:r>
            <a:endParaRPr lang="en-US" sz="1500" dirty="0">
              <a:effectLst/>
            </a:endParaRPr>
          </a:p>
          <a:p>
            <a:pPr marL="0" marR="0" algn="just">
              <a:spcBef>
                <a:spcPts val="0"/>
              </a:spcBef>
              <a:spcAft>
                <a:spcPts val="0"/>
              </a:spcAft>
            </a:pPr>
            <a:r>
              <a:rPr lang="ro-RO" sz="1500" dirty="0">
                <a:effectLst/>
              </a:rPr>
              <a:t> </a:t>
            </a:r>
            <a:endParaRPr lang="en-US" sz="1500" dirty="0">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Tree>
    <p:extLst>
      <p:ext uri="{BB962C8B-B14F-4D97-AF65-F5344CB8AC3E}">
        <p14:creationId xmlns:p14="http://schemas.microsoft.com/office/powerpoint/2010/main" val="37673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5" y="283014"/>
            <a:ext cx="9784080" cy="1508760"/>
          </a:xfrm>
        </p:spPr>
        <p:txBody>
          <a:bodyPr/>
          <a:lstStyle/>
          <a:p>
            <a:r>
              <a:rPr lang="ro-RO" dirty="0"/>
              <a:t>Impozitul pe bunuri imobiliare</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19</a:t>
            </a:fld>
            <a:endParaRPr lang="en-US"/>
          </a:p>
        </p:txBody>
      </p:sp>
      <p:sp>
        <p:nvSpPr>
          <p:cNvPr id="6" name="TextBox 6"/>
          <p:cNvSpPr txBox="1">
            <a:spLocks noGrp="1"/>
          </p:cNvSpPr>
          <p:nvPr>
            <p:ph idx="1"/>
          </p:nvPr>
        </p:nvSpPr>
        <p:spPr>
          <a:xfrm>
            <a:off x="5055578" y="2022231"/>
            <a:ext cx="6814038" cy="2585323"/>
          </a:xfrm>
          <a:prstGeom prst="rect">
            <a:avLst/>
          </a:prstGeom>
          <a:noFill/>
        </p:spPr>
        <p:txBody>
          <a:bodyPr wrap="square" rtlCol="0">
            <a:spAutoFit/>
          </a:bodyPr>
          <a:lstStyle/>
          <a:p>
            <a:pPr indent="0" algn="just" defTabSz="915988">
              <a:buNone/>
            </a:pPr>
            <a:r>
              <a:rPr lang="ro-RO" sz="2000" dirty="0">
                <a:latin typeface="+mj-lt"/>
              </a:rPr>
              <a:t>Obiecte ale impunerii sînt bunurile imobiliare, inclusiv terenurile (terenuri cu destinație agricolă, terenuri destinate industriei, transporturilor, telecomunicațiilor și terenurile cu alte destinații speciale) din intravilan sau din extravilan, clădirile, construcțiile, casele de locuit individuale, apartamentele și alte încăperi izolate, inclusiv bunurile imobiliare aflate la o etapă de finisare a construcției de 50% și mai mult, rămase nefinisate timp de 3 ani după începutul lucrărilor de construcție.</a:t>
            </a:r>
            <a:endParaRPr lang="en-US" sz="2000" dirty="0">
              <a:latin typeface="+mj-lt"/>
            </a:endParaRPr>
          </a:p>
        </p:txBody>
      </p:sp>
      <p:pic>
        <p:nvPicPr>
          <p:cNvPr id="7" name="Picture 3" descr="C:\Users\Cristina\Desktop\gethumb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421" y="5117123"/>
            <a:ext cx="2082622" cy="1488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24+de+case+de+familie+de+vis_36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022" y="5117123"/>
            <a:ext cx="2112605" cy="155594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2162" y="5117123"/>
            <a:ext cx="2029674" cy="148829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11" name="Rectangle 10"/>
          <p:cNvSpPr/>
          <p:nvPr/>
        </p:nvSpPr>
        <p:spPr>
          <a:xfrm>
            <a:off x="122095" y="1854738"/>
            <a:ext cx="4847493" cy="5262979"/>
          </a:xfrm>
          <a:prstGeom prst="rect">
            <a:avLst/>
          </a:prstGeom>
        </p:spPr>
        <p:txBody>
          <a:bodyPr wrap="square">
            <a:spAutoFit/>
          </a:bodyPr>
          <a:lstStyle/>
          <a:p>
            <a:pPr algn="just"/>
            <a:r>
              <a:rPr lang="en-US" sz="1600" b="1" dirty="0" err="1">
                <a:solidFill>
                  <a:srgbClr val="C00000"/>
                </a:solidFill>
                <a:latin typeface="+mj-lt"/>
              </a:rPr>
              <a:t>Subiecţi</a:t>
            </a:r>
            <a:r>
              <a:rPr lang="en-US" sz="1600" b="1" dirty="0">
                <a:solidFill>
                  <a:srgbClr val="C00000"/>
                </a:solidFill>
                <a:latin typeface="+mj-lt"/>
              </a:rPr>
              <a:t> </a:t>
            </a:r>
            <a:r>
              <a:rPr lang="en-US" sz="1600" b="1" dirty="0" err="1">
                <a:solidFill>
                  <a:srgbClr val="C00000"/>
                </a:solidFill>
                <a:latin typeface="+mj-lt"/>
              </a:rPr>
              <a:t>ai</a:t>
            </a:r>
            <a:r>
              <a:rPr lang="en-US" sz="1600" b="1" dirty="0">
                <a:solidFill>
                  <a:srgbClr val="C00000"/>
                </a:solidFill>
                <a:latin typeface="+mj-lt"/>
              </a:rPr>
              <a:t> </a:t>
            </a:r>
            <a:r>
              <a:rPr lang="en-US" sz="1600" b="1" dirty="0" err="1">
                <a:solidFill>
                  <a:srgbClr val="C00000"/>
                </a:solidFill>
                <a:latin typeface="+mj-lt"/>
              </a:rPr>
              <a:t>impunerii</a:t>
            </a:r>
            <a:r>
              <a:rPr lang="en-US" sz="1600" b="1" dirty="0">
                <a:solidFill>
                  <a:srgbClr val="C00000"/>
                </a:solidFill>
                <a:latin typeface="+mj-lt"/>
              </a:rPr>
              <a:t> </a:t>
            </a:r>
            <a:r>
              <a:rPr lang="en-US" sz="1600" dirty="0" err="1">
                <a:latin typeface="+mj-lt"/>
              </a:rPr>
              <a:t>sînt</a:t>
            </a:r>
            <a:r>
              <a:rPr lang="en-US" sz="1600" dirty="0">
                <a:latin typeface="+mj-lt"/>
              </a:rPr>
              <a:t> </a:t>
            </a:r>
            <a:r>
              <a:rPr lang="en-US" sz="1600" dirty="0" err="1">
                <a:latin typeface="+mj-lt"/>
              </a:rPr>
              <a:t>persoanele</a:t>
            </a:r>
            <a:r>
              <a:rPr lang="en-US" sz="1600" dirty="0">
                <a:latin typeface="+mj-lt"/>
              </a:rPr>
              <a:t> </a:t>
            </a:r>
            <a:r>
              <a:rPr lang="en-US" sz="1600" dirty="0" err="1">
                <a:latin typeface="+mj-lt"/>
              </a:rPr>
              <a:t>juridice</a:t>
            </a:r>
            <a:r>
              <a:rPr lang="en-US" sz="1600" dirty="0">
                <a:latin typeface="+mj-lt"/>
              </a:rPr>
              <a:t> </a:t>
            </a:r>
            <a:r>
              <a:rPr lang="en-US" sz="1600" dirty="0" err="1">
                <a:latin typeface="+mj-lt"/>
              </a:rPr>
              <a:t>şi</a:t>
            </a:r>
            <a:r>
              <a:rPr lang="en-US" sz="1600" dirty="0">
                <a:latin typeface="+mj-lt"/>
              </a:rPr>
              <a:t> </a:t>
            </a:r>
            <a:r>
              <a:rPr lang="en-US" sz="1600" dirty="0" err="1">
                <a:latin typeface="+mj-lt"/>
              </a:rPr>
              <a:t>persoanele</a:t>
            </a:r>
            <a:r>
              <a:rPr lang="en-US" sz="1600" dirty="0">
                <a:latin typeface="+mj-lt"/>
              </a:rPr>
              <a:t> </a:t>
            </a:r>
            <a:r>
              <a:rPr lang="en-US" sz="1600" dirty="0" err="1">
                <a:latin typeface="+mj-lt"/>
              </a:rPr>
              <a:t>fizice</a:t>
            </a:r>
            <a:r>
              <a:rPr lang="en-US" sz="1600" dirty="0">
                <a:latin typeface="+mj-lt"/>
              </a:rPr>
              <a:t> :</a:t>
            </a:r>
          </a:p>
          <a:p>
            <a:pPr algn="just"/>
            <a:r>
              <a:rPr lang="en-US" sz="1600" dirty="0">
                <a:latin typeface="+mj-lt"/>
              </a:rPr>
              <a:t>a) </a:t>
            </a:r>
            <a:r>
              <a:rPr lang="en-US" sz="1600" dirty="0" err="1">
                <a:latin typeface="+mj-lt"/>
              </a:rPr>
              <a:t>proprietarii</a:t>
            </a:r>
            <a:r>
              <a:rPr lang="en-US" sz="1600" dirty="0">
                <a:latin typeface="+mj-lt"/>
              </a:rPr>
              <a:t> </a:t>
            </a:r>
            <a:r>
              <a:rPr lang="en-US" sz="1600" dirty="0" err="1">
                <a:latin typeface="+mj-lt"/>
              </a:rPr>
              <a:t>bunurilor</a:t>
            </a:r>
            <a:r>
              <a:rPr lang="en-US" sz="1600" dirty="0">
                <a:latin typeface="+mj-lt"/>
              </a:rPr>
              <a:t> </a:t>
            </a:r>
            <a:r>
              <a:rPr lang="en-US" sz="1600" dirty="0" err="1">
                <a:latin typeface="+mj-lt"/>
              </a:rPr>
              <a:t>imobiliare</a:t>
            </a:r>
            <a:r>
              <a:rPr lang="en-US" sz="1600" dirty="0">
                <a:latin typeface="+mj-lt"/>
              </a:rPr>
              <a:t> de </a:t>
            </a:r>
            <a:r>
              <a:rPr lang="en-US" sz="1600" dirty="0" err="1">
                <a:latin typeface="+mj-lt"/>
              </a:rPr>
              <a:t>pe</a:t>
            </a:r>
            <a:r>
              <a:rPr lang="en-US" sz="1600" dirty="0">
                <a:latin typeface="+mj-lt"/>
              </a:rPr>
              <a:t> </a:t>
            </a:r>
            <a:r>
              <a:rPr lang="en-US" sz="1600" dirty="0" err="1">
                <a:latin typeface="+mj-lt"/>
              </a:rPr>
              <a:t>teritoriul</a:t>
            </a:r>
            <a:r>
              <a:rPr lang="en-US" sz="1600" dirty="0">
                <a:latin typeface="+mj-lt"/>
              </a:rPr>
              <a:t> </a:t>
            </a:r>
            <a:r>
              <a:rPr lang="en-US" sz="1600" dirty="0" err="1">
                <a:latin typeface="+mj-lt"/>
              </a:rPr>
              <a:t>Republicii</a:t>
            </a:r>
            <a:r>
              <a:rPr lang="en-US" sz="1600" dirty="0">
                <a:latin typeface="+mj-lt"/>
              </a:rPr>
              <a:t> Moldova;</a:t>
            </a:r>
          </a:p>
          <a:p>
            <a:pPr algn="just"/>
            <a:r>
              <a:rPr lang="en-US" sz="1600" dirty="0">
                <a:latin typeface="+mj-lt"/>
              </a:rPr>
              <a:t>b) </a:t>
            </a:r>
            <a:r>
              <a:rPr lang="en-US" sz="1600" dirty="0" err="1">
                <a:latin typeface="+mj-lt"/>
              </a:rPr>
              <a:t>arendaşii</a:t>
            </a:r>
            <a:r>
              <a:rPr lang="en-US" sz="1600" dirty="0">
                <a:latin typeface="+mj-lt"/>
              </a:rPr>
              <a:t> care </a:t>
            </a:r>
            <a:r>
              <a:rPr lang="en-US" sz="1600" dirty="0" err="1">
                <a:latin typeface="+mj-lt"/>
              </a:rPr>
              <a:t>arendează</a:t>
            </a:r>
            <a:r>
              <a:rPr lang="en-US" sz="1600" dirty="0">
                <a:latin typeface="+mj-lt"/>
              </a:rPr>
              <a:t> un bun </a:t>
            </a:r>
            <a:r>
              <a:rPr lang="en-US" sz="1600" dirty="0" err="1">
                <a:latin typeface="+mj-lt"/>
              </a:rPr>
              <a:t>imobiliar</a:t>
            </a:r>
            <a:r>
              <a:rPr lang="en-US" sz="1600" dirty="0">
                <a:latin typeface="+mj-lt"/>
              </a:rPr>
              <a:t> </a:t>
            </a:r>
            <a:r>
              <a:rPr lang="en-US" sz="1600" dirty="0" err="1">
                <a:latin typeface="+mj-lt"/>
              </a:rPr>
              <a:t>agricol</a:t>
            </a:r>
            <a:r>
              <a:rPr lang="en-US" sz="1600" dirty="0">
                <a:latin typeface="+mj-lt"/>
              </a:rPr>
              <a:t> </a:t>
            </a:r>
            <a:r>
              <a:rPr lang="en-US" sz="1600" dirty="0" err="1">
                <a:latin typeface="+mj-lt"/>
              </a:rPr>
              <a:t>proprietate</a:t>
            </a:r>
            <a:r>
              <a:rPr lang="en-US" sz="1600" dirty="0">
                <a:latin typeface="+mj-lt"/>
              </a:rPr>
              <a:t> </a:t>
            </a:r>
            <a:r>
              <a:rPr lang="en-US" sz="1600" dirty="0" err="1">
                <a:latin typeface="+mj-lt"/>
              </a:rPr>
              <a:t>privată</a:t>
            </a:r>
            <a:r>
              <a:rPr lang="en-US" sz="1600" dirty="0">
                <a:latin typeface="+mj-lt"/>
              </a:rPr>
              <a:t>, </a:t>
            </a:r>
            <a:r>
              <a:rPr lang="en-US" sz="1600" dirty="0" err="1">
                <a:latin typeface="+mj-lt"/>
              </a:rPr>
              <a:t>dacă</a:t>
            </a:r>
            <a:r>
              <a:rPr lang="en-US" sz="1600" dirty="0">
                <a:latin typeface="+mj-lt"/>
              </a:rPr>
              <a:t> </a:t>
            </a:r>
            <a:r>
              <a:rPr lang="en-US" sz="1600" dirty="0" err="1">
                <a:latin typeface="+mj-lt"/>
              </a:rPr>
              <a:t>contractul</a:t>
            </a:r>
            <a:r>
              <a:rPr lang="en-US" sz="1600" dirty="0">
                <a:latin typeface="+mj-lt"/>
              </a:rPr>
              <a:t> de </a:t>
            </a:r>
            <a:r>
              <a:rPr lang="en-US" sz="1600" dirty="0" err="1">
                <a:latin typeface="+mj-lt"/>
              </a:rPr>
              <a:t>arendă</a:t>
            </a:r>
            <a:r>
              <a:rPr lang="en-US" sz="1600" dirty="0">
                <a:latin typeface="+mj-lt"/>
              </a:rPr>
              <a:t> nu </a:t>
            </a:r>
            <a:r>
              <a:rPr lang="en-US" sz="1600" dirty="0" err="1">
                <a:latin typeface="+mj-lt"/>
              </a:rPr>
              <a:t>prevede</a:t>
            </a:r>
            <a:r>
              <a:rPr lang="en-US" sz="1600" dirty="0">
                <a:latin typeface="+mj-lt"/>
              </a:rPr>
              <a:t> </a:t>
            </a:r>
            <a:r>
              <a:rPr lang="en-US" sz="1600" dirty="0" err="1">
                <a:latin typeface="+mj-lt"/>
              </a:rPr>
              <a:t>altfel</a:t>
            </a:r>
            <a:r>
              <a:rPr lang="en-US" sz="1600" dirty="0">
                <a:latin typeface="+mj-lt"/>
              </a:rPr>
              <a:t>;</a:t>
            </a:r>
          </a:p>
          <a:p>
            <a:pPr algn="just"/>
            <a:r>
              <a:rPr lang="en-US" sz="1600" dirty="0">
                <a:latin typeface="+mj-lt"/>
              </a:rPr>
              <a:t>c) </a:t>
            </a:r>
            <a:r>
              <a:rPr lang="en-US" sz="1600" dirty="0" err="1">
                <a:latin typeface="+mj-lt"/>
              </a:rPr>
              <a:t>deţinătorii</a:t>
            </a:r>
            <a:r>
              <a:rPr lang="en-US" sz="1600" dirty="0">
                <a:latin typeface="+mj-lt"/>
              </a:rPr>
              <a:t> </a:t>
            </a:r>
            <a:r>
              <a:rPr lang="en-US" sz="1600" dirty="0" err="1">
                <a:latin typeface="+mj-lt"/>
              </a:rPr>
              <a:t>drepturilor</a:t>
            </a:r>
            <a:r>
              <a:rPr lang="en-US" sz="1600" dirty="0">
                <a:latin typeface="+mj-lt"/>
              </a:rPr>
              <a:t> </a:t>
            </a:r>
            <a:r>
              <a:rPr lang="en-US" sz="1600" dirty="0" err="1">
                <a:latin typeface="+mj-lt"/>
              </a:rPr>
              <a:t>patrimoniale</a:t>
            </a:r>
            <a:r>
              <a:rPr lang="en-US" sz="1600" dirty="0">
                <a:latin typeface="+mj-lt"/>
              </a:rPr>
              <a:t> (</a:t>
            </a:r>
            <a:r>
              <a:rPr lang="en-US" sz="1600" dirty="0" err="1">
                <a:latin typeface="+mj-lt"/>
              </a:rPr>
              <a:t>drepturilor</a:t>
            </a:r>
            <a:r>
              <a:rPr lang="en-US" sz="1600" dirty="0">
                <a:latin typeface="+mj-lt"/>
              </a:rPr>
              <a:t> de </a:t>
            </a:r>
            <a:r>
              <a:rPr lang="en-US" sz="1600" dirty="0" err="1">
                <a:latin typeface="+mj-lt"/>
              </a:rPr>
              <a:t>posesie</a:t>
            </a:r>
            <a:r>
              <a:rPr lang="en-US" sz="1600" dirty="0">
                <a:latin typeface="+mj-lt"/>
              </a:rPr>
              <a:t>, de </a:t>
            </a:r>
            <a:r>
              <a:rPr lang="en-US" sz="1600" dirty="0" err="1">
                <a:latin typeface="+mj-lt"/>
              </a:rPr>
              <a:t>gestiune</a:t>
            </a:r>
            <a:r>
              <a:rPr lang="en-US" sz="1600" dirty="0">
                <a:latin typeface="+mj-lt"/>
              </a:rPr>
              <a:t> </a:t>
            </a:r>
            <a:r>
              <a:rPr lang="en-US" sz="1600" dirty="0" err="1">
                <a:latin typeface="+mj-lt"/>
              </a:rPr>
              <a:t>şi</a:t>
            </a:r>
            <a:r>
              <a:rPr lang="en-US" sz="1600" dirty="0">
                <a:latin typeface="+mj-lt"/>
              </a:rPr>
              <a:t>/</a:t>
            </a:r>
            <a:r>
              <a:rPr lang="en-US" sz="1600" dirty="0" err="1">
                <a:latin typeface="+mj-lt"/>
              </a:rPr>
              <a:t>sau</a:t>
            </a:r>
            <a:r>
              <a:rPr lang="en-US" sz="1600" dirty="0">
                <a:latin typeface="+mj-lt"/>
              </a:rPr>
              <a:t> de </a:t>
            </a:r>
            <a:r>
              <a:rPr lang="en-US" sz="1600" dirty="0" err="1">
                <a:latin typeface="+mj-lt"/>
              </a:rPr>
              <a:t>folosinţă</a:t>
            </a:r>
            <a:r>
              <a:rPr lang="en-US" sz="1600" dirty="0">
                <a:latin typeface="+mj-lt"/>
              </a:rPr>
              <a:t>) </a:t>
            </a:r>
            <a:r>
              <a:rPr lang="en-US" sz="1600" dirty="0" err="1">
                <a:latin typeface="+mj-lt"/>
              </a:rPr>
              <a:t>asupra</a:t>
            </a:r>
            <a:r>
              <a:rPr lang="en-US" sz="1600" dirty="0">
                <a:latin typeface="+mj-lt"/>
              </a:rPr>
              <a:t> </a:t>
            </a:r>
            <a:r>
              <a:rPr lang="en-US" sz="1600" dirty="0" err="1">
                <a:latin typeface="+mj-lt"/>
              </a:rPr>
              <a:t>bunurilor</a:t>
            </a:r>
            <a:r>
              <a:rPr lang="en-US" sz="1600" dirty="0">
                <a:latin typeface="+mj-lt"/>
              </a:rPr>
              <a:t> </a:t>
            </a:r>
            <a:r>
              <a:rPr lang="en-US" sz="1600" dirty="0" err="1">
                <a:latin typeface="+mj-lt"/>
              </a:rPr>
              <a:t>imobiliare</a:t>
            </a:r>
            <a:r>
              <a:rPr lang="en-US" sz="1600" dirty="0">
                <a:latin typeface="+mj-lt"/>
              </a:rPr>
              <a:t> </a:t>
            </a:r>
            <a:r>
              <a:rPr lang="en-US" sz="1600" dirty="0" err="1">
                <a:latin typeface="+mj-lt"/>
              </a:rPr>
              <a:t>proprietate</a:t>
            </a:r>
            <a:r>
              <a:rPr lang="en-US" sz="1600" dirty="0">
                <a:latin typeface="+mj-lt"/>
              </a:rPr>
              <a:t> </a:t>
            </a:r>
            <a:r>
              <a:rPr lang="en-US" sz="1600" dirty="0" err="1">
                <a:latin typeface="+mj-lt"/>
              </a:rPr>
              <a:t>publică</a:t>
            </a:r>
            <a:r>
              <a:rPr lang="en-US" sz="1600" dirty="0">
                <a:latin typeface="+mj-lt"/>
              </a:rPr>
              <a:t> de </a:t>
            </a:r>
            <a:r>
              <a:rPr lang="en-US" sz="1600" dirty="0" err="1">
                <a:latin typeface="+mj-lt"/>
              </a:rPr>
              <a:t>pe</a:t>
            </a:r>
            <a:r>
              <a:rPr lang="en-US" sz="1600" dirty="0">
                <a:latin typeface="+mj-lt"/>
              </a:rPr>
              <a:t> </a:t>
            </a:r>
            <a:r>
              <a:rPr lang="en-US" sz="1600" dirty="0" err="1">
                <a:latin typeface="+mj-lt"/>
              </a:rPr>
              <a:t>teritoriul</a:t>
            </a:r>
            <a:r>
              <a:rPr lang="en-US" sz="1600" dirty="0">
                <a:latin typeface="+mj-lt"/>
              </a:rPr>
              <a:t> </a:t>
            </a:r>
            <a:r>
              <a:rPr lang="en-US" sz="1600" dirty="0" err="1">
                <a:latin typeface="+mj-lt"/>
              </a:rPr>
              <a:t>Republicii</a:t>
            </a:r>
            <a:r>
              <a:rPr lang="en-US" sz="1600" dirty="0">
                <a:latin typeface="+mj-lt"/>
              </a:rPr>
              <a:t> Moldova;</a:t>
            </a:r>
          </a:p>
          <a:p>
            <a:pPr algn="just"/>
            <a:r>
              <a:rPr lang="en-US" sz="1600" dirty="0">
                <a:latin typeface="+mj-lt"/>
              </a:rPr>
              <a:t>d) </a:t>
            </a:r>
            <a:r>
              <a:rPr lang="en-US" sz="1600" dirty="0" err="1">
                <a:latin typeface="+mj-lt"/>
              </a:rPr>
              <a:t>arendaşii</a:t>
            </a:r>
            <a:r>
              <a:rPr lang="en-US" sz="1600" dirty="0">
                <a:latin typeface="+mj-lt"/>
              </a:rPr>
              <a:t> </a:t>
            </a:r>
            <a:r>
              <a:rPr lang="en-US" sz="1600" dirty="0" err="1">
                <a:latin typeface="+mj-lt"/>
              </a:rPr>
              <a:t>sau</a:t>
            </a:r>
            <a:r>
              <a:rPr lang="en-US" sz="1600" dirty="0">
                <a:latin typeface="+mj-lt"/>
              </a:rPr>
              <a:t> </a:t>
            </a:r>
            <a:r>
              <a:rPr lang="en-US" sz="1600" dirty="0" err="1">
                <a:latin typeface="+mj-lt"/>
              </a:rPr>
              <a:t>locatarii</a:t>
            </a:r>
            <a:r>
              <a:rPr lang="en-US" sz="1600" dirty="0">
                <a:latin typeface="+mj-lt"/>
              </a:rPr>
              <a:t> </a:t>
            </a:r>
            <a:r>
              <a:rPr lang="en-US" sz="1600" dirty="0" err="1">
                <a:latin typeface="+mj-lt"/>
              </a:rPr>
              <a:t>bunurilor</a:t>
            </a:r>
            <a:r>
              <a:rPr lang="en-US" sz="1600" dirty="0">
                <a:latin typeface="+mj-lt"/>
              </a:rPr>
              <a:t> </a:t>
            </a:r>
            <a:r>
              <a:rPr lang="en-US" sz="1600" dirty="0" err="1">
                <a:latin typeface="+mj-lt"/>
              </a:rPr>
              <a:t>imobiliare</a:t>
            </a:r>
            <a:r>
              <a:rPr lang="en-US" sz="1600" dirty="0">
                <a:latin typeface="+mj-lt"/>
              </a:rPr>
              <a:t> ale </a:t>
            </a:r>
            <a:r>
              <a:rPr lang="en-US" sz="1600" dirty="0" err="1">
                <a:latin typeface="+mj-lt"/>
              </a:rPr>
              <a:t>autorităţilor</a:t>
            </a:r>
            <a:r>
              <a:rPr lang="en-US" sz="1600" dirty="0">
                <a:latin typeface="+mj-lt"/>
              </a:rPr>
              <a:t> </a:t>
            </a:r>
            <a:r>
              <a:rPr lang="en-US" sz="1600" dirty="0" err="1">
                <a:latin typeface="+mj-lt"/>
              </a:rPr>
              <a:t>publice</a:t>
            </a:r>
            <a:r>
              <a:rPr lang="en-US" sz="1600" dirty="0">
                <a:latin typeface="+mj-lt"/>
              </a:rPr>
              <a:t> </a:t>
            </a:r>
            <a:r>
              <a:rPr lang="en-US" sz="1600" dirty="0" err="1">
                <a:latin typeface="+mj-lt"/>
              </a:rPr>
              <a:t>şi</a:t>
            </a:r>
            <a:r>
              <a:rPr lang="en-US" sz="1600" dirty="0">
                <a:latin typeface="+mj-lt"/>
              </a:rPr>
              <a:t> ale </a:t>
            </a:r>
            <a:r>
              <a:rPr lang="en-US" sz="1600" dirty="0" err="1">
                <a:latin typeface="+mj-lt"/>
              </a:rPr>
              <a:t>instituţiilor</a:t>
            </a:r>
            <a:r>
              <a:rPr lang="en-US" sz="1600" dirty="0">
                <a:latin typeface="+mj-lt"/>
              </a:rPr>
              <a:t> </a:t>
            </a:r>
            <a:r>
              <a:rPr lang="en-US" sz="1600" dirty="0" err="1">
                <a:latin typeface="+mj-lt"/>
              </a:rPr>
              <a:t>finanţate</a:t>
            </a:r>
            <a:r>
              <a:rPr lang="en-US" sz="1600" dirty="0">
                <a:latin typeface="+mj-lt"/>
              </a:rPr>
              <a:t> de la </a:t>
            </a:r>
            <a:r>
              <a:rPr lang="en-US" sz="1600" dirty="0" err="1">
                <a:latin typeface="+mj-lt"/>
              </a:rPr>
              <a:t>bugetele</a:t>
            </a:r>
            <a:r>
              <a:rPr lang="en-US" sz="1600" dirty="0">
                <a:latin typeface="+mj-lt"/>
              </a:rPr>
              <a:t> de </a:t>
            </a:r>
            <a:r>
              <a:rPr lang="en-US" sz="1600" dirty="0" err="1">
                <a:latin typeface="+mj-lt"/>
              </a:rPr>
              <a:t>toate</a:t>
            </a:r>
            <a:r>
              <a:rPr lang="en-US" sz="1600" dirty="0">
                <a:latin typeface="+mj-lt"/>
              </a:rPr>
              <a:t> </a:t>
            </a:r>
            <a:r>
              <a:rPr lang="en-US" sz="1600" dirty="0" err="1">
                <a:latin typeface="+mj-lt"/>
              </a:rPr>
              <a:t>nivelurile</a:t>
            </a:r>
            <a:r>
              <a:rPr lang="en-US" sz="1600" dirty="0">
                <a:latin typeface="+mj-lt"/>
              </a:rPr>
              <a:t>;</a:t>
            </a:r>
          </a:p>
          <a:p>
            <a:pPr algn="just"/>
            <a:r>
              <a:rPr lang="en-US" sz="1600" dirty="0">
                <a:latin typeface="+mj-lt"/>
              </a:rPr>
              <a:t>e) </a:t>
            </a:r>
            <a:r>
              <a:rPr lang="en-US" sz="1600" dirty="0" err="1">
                <a:latin typeface="+mj-lt"/>
              </a:rPr>
              <a:t>locatarii</a:t>
            </a:r>
            <a:r>
              <a:rPr lang="en-US" sz="1600" dirty="0">
                <a:latin typeface="+mj-lt"/>
              </a:rPr>
              <a:t> </a:t>
            </a:r>
            <a:r>
              <a:rPr lang="en-US" sz="1600" dirty="0" err="1">
                <a:latin typeface="+mj-lt"/>
              </a:rPr>
              <a:t>bunurilor</a:t>
            </a:r>
            <a:r>
              <a:rPr lang="en-US" sz="1600" dirty="0">
                <a:latin typeface="+mj-lt"/>
              </a:rPr>
              <a:t> </a:t>
            </a:r>
            <a:r>
              <a:rPr lang="en-US" sz="1600" dirty="0" err="1">
                <a:latin typeface="+mj-lt"/>
              </a:rPr>
              <a:t>imobiliare</a:t>
            </a:r>
            <a:r>
              <a:rPr lang="en-US" sz="1600" dirty="0">
                <a:latin typeface="+mj-lt"/>
              </a:rPr>
              <a:t> – </a:t>
            </a:r>
            <a:r>
              <a:rPr lang="en-US" sz="1600" dirty="0" err="1">
                <a:latin typeface="+mj-lt"/>
              </a:rPr>
              <a:t>în</a:t>
            </a:r>
            <a:r>
              <a:rPr lang="en-US" sz="1600" dirty="0">
                <a:latin typeface="+mj-lt"/>
              </a:rPr>
              <a:t> </a:t>
            </a:r>
            <a:r>
              <a:rPr lang="en-US" sz="1600" dirty="0" err="1">
                <a:latin typeface="+mj-lt"/>
              </a:rPr>
              <a:t>cazul</a:t>
            </a:r>
            <a:r>
              <a:rPr lang="en-US" sz="1600" dirty="0">
                <a:latin typeface="+mj-lt"/>
              </a:rPr>
              <a:t> </a:t>
            </a:r>
            <a:r>
              <a:rPr lang="en-US" sz="1600" dirty="0" err="1">
                <a:latin typeface="+mj-lt"/>
              </a:rPr>
              <a:t>contractului</a:t>
            </a:r>
            <a:r>
              <a:rPr lang="en-US" sz="1600" dirty="0">
                <a:latin typeface="+mj-lt"/>
              </a:rPr>
              <a:t> de leasing </a:t>
            </a:r>
            <a:r>
              <a:rPr lang="en-US" sz="1600" dirty="0" err="1">
                <a:latin typeface="+mj-lt"/>
              </a:rPr>
              <a:t>financiar</a:t>
            </a:r>
            <a:r>
              <a:rPr lang="en-US" sz="1600" dirty="0">
                <a:latin typeface="+mj-lt"/>
              </a:rPr>
              <a:t>;</a:t>
            </a:r>
          </a:p>
          <a:p>
            <a:pPr algn="just"/>
            <a:r>
              <a:rPr lang="en-US" sz="1600" dirty="0">
                <a:latin typeface="+mj-lt"/>
              </a:rPr>
              <a:t>f) </a:t>
            </a:r>
            <a:r>
              <a:rPr lang="en-US" sz="1600" dirty="0" err="1">
                <a:latin typeface="+mj-lt"/>
              </a:rPr>
              <a:t>arendaşii</a:t>
            </a:r>
            <a:r>
              <a:rPr lang="en-US" sz="1600" dirty="0">
                <a:latin typeface="+mj-lt"/>
              </a:rPr>
              <a:t> </a:t>
            </a:r>
            <a:r>
              <a:rPr lang="en-US" sz="1600" dirty="0" err="1">
                <a:latin typeface="+mj-lt"/>
              </a:rPr>
              <a:t>sau</a:t>
            </a:r>
            <a:r>
              <a:rPr lang="en-US" sz="1600" dirty="0">
                <a:latin typeface="+mj-lt"/>
              </a:rPr>
              <a:t> </a:t>
            </a:r>
            <a:r>
              <a:rPr lang="en-US" sz="1600" dirty="0" err="1">
                <a:latin typeface="+mj-lt"/>
              </a:rPr>
              <a:t>locatarii</a:t>
            </a:r>
            <a:r>
              <a:rPr lang="en-US" sz="1600" dirty="0">
                <a:latin typeface="+mj-lt"/>
              </a:rPr>
              <a:t> </a:t>
            </a:r>
            <a:r>
              <a:rPr lang="en-US" sz="1600" dirty="0" err="1">
                <a:latin typeface="+mj-lt"/>
              </a:rPr>
              <a:t>bunurilor</a:t>
            </a:r>
            <a:r>
              <a:rPr lang="en-US" sz="1600" dirty="0">
                <a:latin typeface="+mj-lt"/>
              </a:rPr>
              <a:t> </a:t>
            </a:r>
            <a:r>
              <a:rPr lang="en-US" sz="1600" dirty="0" err="1">
                <a:latin typeface="+mj-lt"/>
              </a:rPr>
              <a:t>imobiliare</a:t>
            </a:r>
            <a:r>
              <a:rPr lang="en-US" sz="1600" dirty="0">
                <a:latin typeface="+mj-lt"/>
              </a:rPr>
              <a:t> </a:t>
            </a:r>
            <a:r>
              <a:rPr lang="en-US" sz="1600" dirty="0" err="1">
                <a:latin typeface="+mj-lt"/>
              </a:rPr>
              <a:t>proprietate</a:t>
            </a:r>
            <a:r>
              <a:rPr lang="en-US" sz="1600" dirty="0">
                <a:latin typeface="+mj-lt"/>
              </a:rPr>
              <a:t> </a:t>
            </a:r>
            <a:r>
              <a:rPr lang="en-US" sz="1600" dirty="0" err="1">
                <a:latin typeface="+mj-lt"/>
              </a:rPr>
              <a:t>privată</a:t>
            </a:r>
            <a:r>
              <a:rPr lang="en-US" sz="1600" dirty="0">
                <a:latin typeface="+mj-lt"/>
              </a:rPr>
              <a:t> a </a:t>
            </a:r>
            <a:r>
              <a:rPr lang="en-US" sz="1600" dirty="0" err="1">
                <a:latin typeface="+mj-lt"/>
              </a:rPr>
              <a:t>nerezidenţilor</a:t>
            </a:r>
            <a:r>
              <a:rPr lang="en-US" sz="1600" dirty="0">
                <a:latin typeface="+mj-lt"/>
              </a:rPr>
              <a:t> </a:t>
            </a:r>
            <a:r>
              <a:rPr lang="en-US" sz="1600" dirty="0" err="1">
                <a:latin typeface="+mj-lt"/>
              </a:rPr>
              <a:t>Republicii</a:t>
            </a:r>
            <a:r>
              <a:rPr lang="en-US" sz="1600" dirty="0">
                <a:latin typeface="+mj-lt"/>
              </a:rPr>
              <a:t> Moldova, </a:t>
            </a:r>
            <a:r>
              <a:rPr lang="en-US" sz="1600" dirty="0" err="1">
                <a:latin typeface="+mj-lt"/>
              </a:rPr>
              <a:t>dacă</a:t>
            </a:r>
            <a:r>
              <a:rPr lang="en-US" sz="1600" dirty="0">
                <a:latin typeface="+mj-lt"/>
              </a:rPr>
              <a:t> </a:t>
            </a:r>
            <a:r>
              <a:rPr lang="en-US" sz="1600" dirty="0" err="1">
                <a:latin typeface="+mj-lt"/>
              </a:rPr>
              <a:t>contractul</a:t>
            </a:r>
            <a:r>
              <a:rPr lang="en-US" sz="1600" dirty="0">
                <a:latin typeface="+mj-lt"/>
              </a:rPr>
              <a:t> de </a:t>
            </a:r>
            <a:r>
              <a:rPr lang="en-US" sz="1600" dirty="0" err="1">
                <a:latin typeface="+mj-lt"/>
              </a:rPr>
              <a:t>arendă</a:t>
            </a:r>
            <a:r>
              <a:rPr lang="en-US" sz="1600" dirty="0">
                <a:latin typeface="+mj-lt"/>
              </a:rPr>
              <a:t>/</a:t>
            </a:r>
            <a:r>
              <a:rPr lang="en-US" sz="1600" dirty="0" err="1">
                <a:latin typeface="+mj-lt"/>
              </a:rPr>
              <a:t>locaţiune</a:t>
            </a:r>
            <a:r>
              <a:rPr lang="en-US" sz="1600" dirty="0">
                <a:latin typeface="+mj-lt"/>
              </a:rPr>
              <a:t> nu </a:t>
            </a:r>
            <a:r>
              <a:rPr lang="en-US" sz="1600" dirty="0" err="1">
                <a:latin typeface="+mj-lt"/>
              </a:rPr>
              <a:t>prevede</a:t>
            </a:r>
            <a:r>
              <a:rPr lang="en-US" sz="1600" dirty="0">
                <a:latin typeface="+mj-lt"/>
              </a:rPr>
              <a:t> </a:t>
            </a:r>
            <a:r>
              <a:rPr lang="en-US" sz="1600" dirty="0" err="1">
                <a:latin typeface="+mj-lt"/>
              </a:rPr>
              <a:t>altfel</a:t>
            </a:r>
            <a:r>
              <a:rPr lang="en-US" sz="1600" dirty="0">
                <a:latin typeface="+mj-lt"/>
              </a:rPr>
              <a:t>.</a:t>
            </a:r>
          </a:p>
          <a:p>
            <a:br>
              <a:rPr lang="en-US" sz="1600" dirty="0">
                <a:latin typeface="+mj-lt"/>
              </a:rPr>
            </a:br>
            <a:endParaRPr lang="en-US" sz="1600" dirty="0">
              <a:latin typeface="+mj-lt"/>
            </a:endParaRPr>
          </a:p>
        </p:txBody>
      </p:sp>
    </p:spTree>
    <p:extLst>
      <p:ext uri="{BB962C8B-B14F-4D97-AF65-F5344CB8AC3E}">
        <p14:creationId xmlns:p14="http://schemas.microsoft.com/office/powerpoint/2010/main" val="352449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5CA80D-7D2B-E657-6A1A-67925170658D}"/>
              </a:ext>
            </a:extLst>
          </p:cNvPr>
          <p:cNvSpPr>
            <a:spLocks noGrp="1"/>
          </p:cNvSpPr>
          <p:nvPr>
            <p:ph type="ctrTitle"/>
          </p:nvPr>
        </p:nvSpPr>
        <p:spPr/>
        <p:txBody>
          <a:bodyPr/>
          <a:lstStyle/>
          <a:p>
            <a:r>
              <a:rPr lang="ro-RO" dirty="0"/>
              <a:t>Despre impozite și taxe</a:t>
            </a:r>
            <a:endParaRPr lang="en-US" dirty="0"/>
          </a:p>
        </p:txBody>
      </p:sp>
      <p:sp>
        <p:nvSpPr>
          <p:cNvPr id="11" name="Slide Number Placeholder 10">
            <a:extLst>
              <a:ext uri="{FF2B5EF4-FFF2-40B4-BE49-F238E27FC236}">
                <a16:creationId xmlns:a16="http://schemas.microsoft.com/office/drawing/2014/main" id="{EEC1976E-8B13-660F-B26A-749E076D0F0C}"/>
              </a:ext>
            </a:extLst>
          </p:cNvPr>
          <p:cNvSpPr>
            <a:spLocks noGrp="1"/>
          </p:cNvSpPr>
          <p:nvPr>
            <p:ph type="sldNum" sz="quarter" idx="12"/>
          </p:nvPr>
        </p:nvSpPr>
        <p:spPr/>
        <p:txBody>
          <a:bodyPr/>
          <a:lstStyle/>
          <a:p>
            <a:fld id="{98CE6352-719A-445D-9B46-59561F72D0C9}" type="slidenum">
              <a:rPr lang="en-US" smtClean="0"/>
              <a:t>2</a:t>
            </a:fld>
            <a:endParaRPr lang="en-US"/>
          </a:p>
        </p:txBody>
      </p:sp>
      <p:sp>
        <p:nvSpPr>
          <p:cNvPr id="2" name="Date Placeholder 1">
            <a:extLst>
              <a:ext uri="{FF2B5EF4-FFF2-40B4-BE49-F238E27FC236}">
                <a16:creationId xmlns:a16="http://schemas.microsoft.com/office/drawing/2014/main" id="{721827FC-1FFF-91B4-C27B-57A22D6E6744}"/>
              </a:ext>
            </a:extLst>
          </p:cNvPr>
          <p:cNvSpPr>
            <a:spLocks noGrp="1"/>
          </p:cNvSpPr>
          <p:nvPr>
            <p:ph type="dt" sz="half" idx="10"/>
          </p:nvPr>
        </p:nvSpPr>
        <p:spPr/>
        <p:txBody>
          <a:bodyPr/>
          <a:lstStyle/>
          <a:p>
            <a:fld id="{75FE95B2-3D1C-458A-96C2-159BA004A1A2}" type="datetime5">
              <a:rPr lang="en-US" smtClean="0"/>
              <a:t>2-Nov-23</a:t>
            </a:fld>
            <a:endParaRPr lang="en-US"/>
          </a:p>
        </p:txBody>
      </p:sp>
    </p:spTree>
    <p:extLst>
      <p:ext uri="{BB962C8B-B14F-4D97-AF65-F5344CB8AC3E}">
        <p14:creationId xmlns:p14="http://schemas.microsoft.com/office/powerpoint/2010/main" val="3857420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5" y="177506"/>
            <a:ext cx="9784080" cy="1333949"/>
          </a:xfrm>
        </p:spPr>
        <p:txBody>
          <a:bodyPr/>
          <a:lstStyle/>
          <a:p>
            <a:r>
              <a:rPr lang="ro-RO" dirty="0"/>
              <a:t>Impozit pe avere</a:t>
            </a:r>
            <a:endParaRPr lang="en-US" dirty="0"/>
          </a:p>
        </p:txBody>
      </p:sp>
      <p:sp>
        <p:nvSpPr>
          <p:cNvPr id="4" name="Date Placeholder 3"/>
          <p:cNvSpPr>
            <a:spLocks noGrp="1"/>
          </p:cNvSpPr>
          <p:nvPr>
            <p:ph type="dt" sz="half" idx="10"/>
          </p:nvPr>
        </p:nvSpPr>
        <p:spPr/>
        <p:txBody>
          <a:bodyPr/>
          <a:lstStyle/>
          <a:p>
            <a:fld id="{7FB7B925-8F5A-4C32-94C5-E9ED83F3F782}" type="datetime5">
              <a:rPr lang="en-US" smtClean="0"/>
              <a:t>2-Nov-23</a:t>
            </a:fld>
            <a:endParaRPr lang="en-US"/>
          </a:p>
        </p:txBody>
      </p:sp>
      <p:sp>
        <p:nvSpPr>
          <p:cNvPr id="5" name="Slide Number Placeholder 4"/>
          <p:cNvSpPr>
            <a:spLocks noGrp="1"/>
          </p:cNvSpPr>
          <p:nvPr>
            <p:ph type="sldNum" sz="quarter" idx="12"/>
          </p:nvPr>
        </p:nvSpPr>
        <p:spPr/>
        <p:txBody>
          <a:bodyPr/>
          <a:lstStyle/>
          <a:p>
            <a:fld id="{98CE6352-719A-445D-9B46-59561F72D0C9}" type="slidenum">
              <a:rPr lang="en-US" smtClean="0"/>
              <a:t>20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9338" y="533769"/>
            <a:ext cx="2235321" cy="796234"/>
          </a:xfrm>
          <a:prstGeom prst="rect">
            <a:avLst/>
          </a:prstGeom>
        </p:spPr>
      </p:pic>
      <p:pic>
        <p:nvPicPr>
          <p:cNvPr id="7" name="Picture 6"/>
          <p:cNvPicPr>
            <a:picLocks noChangeAspect="1"/>
          </p:cNvPicPr>
          <p:nvPr/>
        </p:nvPicPr>
        <p:blipFill>
          <a:blip r:embed="rId3"/>
          <a:stretch>
            <a:fillRect/>
          </a:stretch>
        </p:blipFill>
        <p:spPr>
          <a:xfrm>
            <a:off x="290683" y="2634668"/>
            <a:ext cx="3621338" cy="1902117"/>
          </a:xfrm>
          <a:prstGeom prst="rect">
            <a:avLst/>
          </a:prstGeom>
        </p:spPr>
      </p:pic>
      <p:sp>
        <p:nvSpPr>
          <p:cNvPr id="8" name="TextBox 7"/>
          <p:cNvSpPr txBox="1"/>
          <p:nvPr/>
        </p:nvSpPr>
        <p:spPr>
          <a:xfrm>
            <a:off x="803756" y="2280449"/>
            <a:ext cx="1978088" cy="338554"/>
          </a:xfrm>
          <a:prstGeom prst="rect">
            <a:avLst/>
          </a:prstGeom>
          <a:noFill/>
        </p:spPr>
        <p:txBody>
          <a:bodyPr wrap="square" rtlCol="0">
            <a:spAutoFit/>
          </a:bodyPr>
          <a:lstStyle/>
          <a:p>
            <a:r>
              <a:rPr lang="ro-RO" sz="1600" dirty="0" err="1">
                <a:latin typeface="Times New Roman" panose="02020603050405020304" pitchFamily="18" charset="0"/>
                <a:ea typeface="Tahoma" panose="020B0604030504040204" pitchFamily="34" charset="0"/>
                <a:cs typeface="Times New Roman" panose="02020603050405020304" pitchFamily="18" charset="0"/>
              </a:rPr>
              <a:t>Căsuţă</a:t>
            </a:r>
            <a:r>
              <a:rPr lang="ro-RO" sz="1600" dirty="0">
                <a:latin typeface="Times New Roman" panose="02020603050405020304" pitchFamily="18" charset="0"/>
                <a:ea typeface="Tahoma" panose="020B0604030504040204" pitchFamily="34" charset="0"/>
                <a:cs typeface="Times New Roman" panose="02020603050405020304" pitchFamily="18" charset="0"/>
              </a:rPr>
              <a:t> de </a:t>
            </a:r>
            <a:r>
              <a:rPr lang="ro-RO" sz="1600" dirty="0" err="1">
                <a:latin typeface="Times New Roman" panose="02020603050405020304" pitchFamily="18" charset="0"/>
                <a:ea typeface="Tahoma" panose="020B0604030504040204" pitchFamily="34" charset="0"/>
                <a:cs typeface="Times New Roman" panose="02020603050405020304" pitchFamily="18" charset="0"/>
              </a:rPr>
              <a:t>vacanţă</a:t>
            </a:r>
            <a:endParaRPr lang="ro-RO" sz="16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714" y="2280449"/>
            <a:ext cx="3059832" cy="1721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0321500" y="1941895"/>
            <a:ext cx="1330995" cy="338554"/>
          </a:xfrm>
          <a:prstGeom prst="rect">
            <a:avLst/>
          </a:prstGeom>
          <a:noFill/>
        </p:spPr>
        <p:txBody>
          <a:bodyPr wrap="square" rtlCol="0">
            <a:spAutoFit/>
          </a:bodyPr>
          <a:lstStyle/>
          <a:p>
            <a:r>
              <a:rPr lang="ro-RO" sz="1600" dirty="0">
                <a:latin typeface="Times New Roman" panose="02020603050405020304" pitchFamily="18" charset="0"/>
                <a:cs typeface="Times New Roman" panose="02020603050405020304" pitchFamily="18" charset="0"/>
              </a:rPr>
              <a:t>Apartament</a:t>
            </a:r>
          </a:p>
        </p:txBody>
      </p:sp>
      <p:sp>
        <p:nvSpPr>
          <p:cNvPr id="11" name="TextBox 10"/>
          <p:cNvSpPr txBox="1"/>
          <p:nvPr/>
        </p:nvSpPr>
        <p:spPr>
          <a:xfrm>
            <a:off x="6588224" y="476672"/>
            <a:ext cx="1330995" cy="338554"/>
          </a:xfrm>
          <a:prstGeom prst="rect">
            <a:avLst/>
          </a:prstGeom>
          <a:noFill/>
        </p:spPr>
        <p:txBody>
          <a:bodyPr wrap="square" rtlCol="0">
            <a:spAutoFit/>
          </a:bodyPr>
          <a:lstStyle/>
          <a:p>
            <a:r>
              <a:rPr lang="ro-RO" sz="1600" dirty="0">
                <a:latin typeface="Times New Roman" panose="02020603050405020304" pitchFamily="18" charset="0"/>
                <a:cs typeface="Times New Roman" panose="02020603050405020304" pitchFamily="18" charset="0"/>
              </a:rPr>
              <a:t>Apartament</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13" y="4436908"/>
            <a:ext cx="1948516" cy="1289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062" t="14120" r="2806"/>
          <a:stretch/>
        </p:blipFill>
        <p:spPr>
          <a:xfrm>
            <a:off x="2267625" y="4545817"/>
            <a:ext cx="2187702" cy="1330595"/>
          </a:xfrm>
          <a:prstGeom prst="roundRect">
            <a:avLst>
              <a:gd name="adj" fmla="val 16667"/>
            </a:avLst>
          </a:prstGeom>
          <a:solidFill>
            <a:schemeClr val="bg1"/>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Plus 14"/>
          <p:cNvSpPr/>
          <p:nvPr/>
        </p:nvSpPr>
        <p:spPr>
          <a:xfrm>
            <a:off x="5782901" y="3806771"/>
            <a:ext cx="936104" cy="864096"/>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
        <p:nvSpPr>
          <p:cNvPr id="16" name="Curved Right Arrow 15"/>
          <p:cNvSpPr/>
          <p:nvPr/>
        </p:nvSpPr>
        <p:spPr>
          <a:xfrm>
            <a:off x="75728" y="3111958"/>
            <a:ext cx="292064" cy="1558909"/>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solidFill>
                <a:schemeClr val="tx1"/>
              </a:solidFill>
            </a:endParaRPr>
          </a:p>
        </p:txBody>
      </p:sp>
      <p:sp>
        <p:nvSpPr>
          <p:cNvPr id="17" name="Curved Left Arrow 16"/>
          <p:cNvSpPr/>
          <p:nvPr/>
        </p:nvSpPr>
        <p:spPr>
          <a:xfrm>
            <a:off x="3901736" y="3122744"/>
            <a:ext cx="439922" cy="1554491"/>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solidFill>
                <a:schemeClr val="tx1"/>
              </a:solidFill>
            </a:endParaRPr>
          </a:p>
        </p:txBody>
      </p:sp>
      <p:sp>
        <p:nvSpPr>
          <p:cNvPr id="18" name="Rounded Rectangle 17"/>
          <p:cNvSpPr/>
          <p:nvPr/>
        </p:nvSpPr>
        <p:spPr>
          <a:xfrm>
            <a:off x="221760" y="6052969"/>
            <a:ext cx="2926202" cy="784836"/>
          </a:xfrm>
          <a:prstGeom prst="roundRect">
            <a:avLst/>
          </a:prstGeom>
          <a:solidFill>
            <a:srgbClr val="FFFF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err="1">
                <a:solidFill>
                  <a:srgbClr val="C00000"/>
                </a:solidFill>
                <a:latin typeface="Times New Roman" panose="02020603050405020304" pitchFamily="18" charset="0"/>
                <a:cs typeface="Times New Roman" panose="02020603050405020304" pitchFamily="18" charset="0"/>
              </a:rPr>
              <a:t>Suprafaţa</a:t>
            </a:r>
            <a:r>
              <a:rPr lang="ro-RO" dirty="0">
                <a:solidFill>
                  <a:srgbClr val="C00000"/>
                </a:solidFill>
                <a:latin typeface="Times New Roman" panose="02020603050405020304" pitchFamily="18" charset="0"/>
                <a:cs typeface="Times New Roman" panose="02020603050405020304" pitchFamily="18" charset="0"/>
              </a:rPr>
              <a:t> totală = </a:t>
            </a:r>
            <a:r>
              <a:rPr lang="ro-RO"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119 m</a:t>
            </a:r>
            <a:r>
              <a:rPr lang="ro-RO" b="1"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endParaRPr lang="ro-RO" dirty="0">
              <a:solidFill>
                <a:srgbClr val="C00000"/>
              </a:solidFill>
              <a:latin typeface="Times New Roman" panose="02020603050405020304" pitchFamily="18" charset="0"/>
              <a:cs typeface="Times New Roman" panose="02020603050405020304" pitchFamily="18" charset="0"/>
            </a:endParaRPr>
          </a:p>
          <a:p>
            <a:pPr algn="ctr"/>
            <a:r>
              <a:rPr lang="ro-RO" dirty="0">
                <a:solidFill>
                  <a:srgbClr val="C00000"/>
                </a:solidFill>
                <a:latin typeface="Times New Roman" panose="02020603050405020304" pitchFamily="18" charset="0"/>
                <a:cs typeface="Times New Roman" panose="02020603050405020304" pitchFamily="18" charset="0"/>
              </a:rPr>
              <a:t>Valoarea estimată =  </a:t>
            </a:r>
            <a:r>
              <a:rPr lang="ro-RO" b="1" dirty="0">
                <a:solidFill>
                  <a:srgbClr val="C00000"/>
                </a:solidFill>
                <a:latin typeface="Times New Roman" panose="02020603050405020304" pitchFamily="18" charset="0"/>
                <a:cs typeface="Times New Roman" panose="02020603050405020304" pitchFamily="18" charset="0"/>
              </a:rPr>
              <a:t>1.500.000 lei</a:t>
            </a:r>
          </a:p>
        </p:txBody>
      </p:sp>
      <p:sp>
        <p:nvSpPr>
          <p:cNvPr id="19" name="Cloud 18"/>
          <p:cNvSpPr/>
          <p:nvPr/>
        </p:nvSpPr>
        <p:spPr>
          <a:xfrm>
            <a:off x="4761376" y="4970623"/>
            <a:ext cx="3476397" cy="1811578"/>
          </a:xfrm>
          <a:prstGeom prst="cloud">
            <a:avLst/>
          </a:prstGeom>
          <a:gradFill>
            <a:gsLst>
              <a:gs pos="0">
                <a:srgbClr val="66CCFF"/>
              </a:gs>
              <a:gs pos="100000">
                <a:schemeClr val="accent4">
                  <a:lumMod val="40000"/>
                  <a:lumOff val="60000"/>
                </a:schemeClr>
              </a:gs>
              <a:gs pos="100000">
                <a:schemeClr val="accent4">
                  <a:lumMod val="105000"/>
                  <a:satMod val="109000"/>
                  <a:tint val="81000"/>
                </a:schemeClr>
              </a:gs>
            </a:gsLst>
          </a:gradFill>
          <a:ln>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sz="1600" dirty="0">
              <a:latin typeface="Times New Roman" panose="02020603050405020304" pitchFamily="18" charset="0"/>
              <a:cs typeface="Times New Roman" panose="02020603050405020304" pitchFamily="18" charset="0"/>
            </a:endParaRPr>
          </a:p>
          <a:p>
            <a:pPr algn="ctr"/>
            <a:r>
              <a:rPr lang="ro-RO" sz="1600" b="1" dirty="0">
                <a:latin typeface="Times New Roman" panose="02020603050405020304" pitchFamily="18" charset="0"/>
                <a:cs typeface="Times New Roman" panose="02020603050405020304" pitchFamily="18" charset="0"/>
              </a:rPr>
              <a:t>1) </a:t>
            </a:r>
            <a:r>
              <a:rPr lang="ro-RO" sz="1600" dirty="0" err="1">
                <a:latin typeface="Times New Roman" panose="02020603050405020304" pitchFamily="18" charset="0"/>
                <a:cs typeface="Times New Roman" panose="02020603050405020304" pitchFamily="18" charset="0"/>
              </a:rPr>
              <a:t>Suprafaţa</a:t>
            </a:r>
            <a:r>
              <a:rPr lang="ro-RO" sz="1600" dirty="0">
                <a:latin typeface="Times New Roman" panose="02020603050405020304" pitchFamily="18" charset="0"/>
                <a:cs typeface="Times New Roman" panose="02020603050405020304" pitchFamily="18" charset="0"/>
              </a:rPr>
              <a:t> totală =</a:t>
            </a:r>
            <a:r>
              <a:rPr lang="ro-RO" sz="1600" dirty="0">
                <a:solidFill>
                  <a:srgbClr val="C00000"/>
                </a:solidFill>
                <a:latin typeface="Times New Roman" panose="02020603050405020304" pitchFamily="18" charset="0"/>
                <a:cs typeface="Times New Roman" panose="02020603050405020304" pitchFamily="18" charset="0"/>
              </a:rPr>
              <a:t>119+29(58*0,5)=</a:t>
            </a:r>
            <a:r>
              <a:rPr lang="ro-RO" sz="1600" b="1" dirty="0">
                <a:solidFill>
                  <a:srgbClr val="C00000"/>
                </a:solidFill>
                <a:latin typeface="Times New Roman" panose="02020603050405020304" pitchFamily="18" charset="0"/>
                <a:cs typeface="Times New Roman" panose="02020603050405020304" pitchFamily="18" charset="0"/>
              </a:rPr>
              <a:t>148</a:t>
            </a:r>
            <a:r>
              <a:rPr lang="ro-RO"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a:t>
            </a:r>
            <a:r>
              <a:rPr lang="ro-RO" sz="1600" b="1"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endParaRPr lang="ro-RO" sz="1600" b="1" dirty="0">
              <a:solidFill>
                <a:srgbClr val="C00000"/>
              </a:solidFill>
              <a:latin typeface="Times New Roman" panose="02020603050405020304" pitchFamily="18" charset="0"/>
              <a:cs typeface="Times New Roman" panose="02020603050405020304" pitchFamily="18" charset="0"/>
            </a:endParaRPr>
          </a:p>
          <a:p>
            <a:pPr algn="ctr"/>
            <a:r>
              <a:rPr lang="ro-RO" sz="1600" b="1" dirty="0">
                <a:latin typeface="Times New Roman" panose="02020603050405020304" pitchFamily="18" charset="0"/>
                <a:cs typeface="Times New Roman" panose="02020603050405020304" pitchFamily="18" charset="0"/>
              </a:rPr>
              <a:t>2)</a:t>
            </a:r>
            <a:r>
              <a:rPr lang="ro-RO" sz="1600" dirty="0">
                <a:latin typeface="Times New Roman" panose="02020603050405020304" pitchFamily="18" charset="0"/>
                <a:cs typeface="Times New Roman" panose="02020603050405020304" pitchFamily="18" charset="0"/>
              </a:rPr>
              <a:t> Valoarea estimată = 1.500.000+</a:t>
            </a:r>
            <a:r>
              <a:rPr lang="en-GB" sz="1600" dirty="0">
                <a:latin typeface="Times New Roman" panose="02020603050405020304" pitchFamily="18" charset="0"/>
                <a:cs typeface="Times New Roman" panose="02020603050405020304" pitchFamily="18" charset="0"/>
              </a:rPr>
              <a:t>150.000 (</a:t>
            </a:r>
            <a:r>
              <a:rPr lang="ro-RO" sz="1600" dirty="0">
                <a:latin typeface="Times New Roman" panose="02020603050405020304" pitchFamily="18" charset="0"/>
                <a:cs typeface="Times New Roman" panose="02020603050405020304" pitchFamily="18" charset="0"/>
              </a:rPr>
              <a:t>300.000*0,5</a:t>
            </a:r>
            <a:r>
              <a:rPr lang="en-GB"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1.650.000 lei</a:t>
            </a:r>
          </a:p>
          <a:p>
            <a:pPr algn="ctr"/>
            <a:endParaRPr lang="ro-RO" sz="16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9150494" y="3899989"/>
            <a:ext cx="3072663" cy="1357063"/>
          </a:xfrm>
          <a:prstGeom prst="roundRect">
            <a:avLst/>
          </a:prstGeom>
          <a:solidFill>
            <a:srgbClr val="FFFFCC"/>
          </a:solidFill>
          <a:ln>
            <a:solidFill>
              <a:srgbClr val="FFFFFF">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err="1">
                <a:solidFill>
                  <a:schemeClr val="bg2">
                    <a:lumMod val="50000"/>
                  </a:schemeClr>
                </a:solidFill>
                <a:latin typeface="Times New Roman" panose="02020603050405020304" pitchFamily="18" charset="0"/>
                <a:cs typeface="Times New Roman" panose="02020603050405020304" pitchFamily="18" charset="0"/>
              </a:rPr>
              <a:t>Suprafaţa</a:t>
            </a:r>
            <a:r>
              <a:rPr lang="ro-RO" sz="1600" dirty="0">
                <a:solidFill>
                  <a:schemeClr val="bg2">
                    <a:lumMod val="50000"/>
                  </a:schemeClr>
                </a:solidFill>
                <a:latin typeface="Times New Roman" panose="02020603050405020304" pitchFamily="18" charset="0"/>
                <a:cs typeface="Times New Roman" panose="02020603050405020304" pitchFamily="18" charset="0"/>
              </a:rPr>
              <a:t> = 58 </a:t>
            </a:r>
            <a:r>
              <a:rPr lang="ro-RO" sz="1600" b="1"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ro-RO" sz="1600" b="1" baseline="30000"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endParaRPr lang="ro-RO" sz="1600" dirty="0">
              <a:solidFill>
                <a:schemeClr val="bg2">
                  <a:lumMod val="50000"/>
                </a:schemeClr>
              </a:solidFill>
              <a:latin typeface="Times New Roman" panose="02020603050405020304" pitchFamily="18" charset="0"/>
              <a:cs typeface="Times New Roman" panose="02020603050405020304" pitchFamily="18" charset="0"/>
            </a:endParaRPr>
          </a:p>
          <a:p>
            <a:pPr algn="ctr"/>
            <a:r>
              <a:rPr lang="ro-RO" sz="1600" dirty="0">
                <a:solidFill>
                  <a:schemeClr val="bg2">
                    <a:lumMod val="50000"/>
                  </a:schemeClr>
                </a:solidFill>
                <a:latin typeface="Times New Roman" panose="02020603050405020304" pitchFamily="18" charset="0"/>
                <a:cs typeface="Times New Roman" panose="02020603050405020304" pitchFamily="18" charset="0"/>
              </a:rPr>
              <a:t>Valoarea estimată = </a:t>
            </a:r>
          </a:p>
          <a:p>
            <a:pPr algn="ctr"/>
            <a:r>
              <a:rPr lang="ro-RO" sz="1600" b="1" dirty="0">
                <a:solidFill>
                  <a:schemeClr val="bg2">
                    <a:lumMod val="50000"/>
                  </a:schemeClr>
                </a:solidFill>
                <a:latin typeface="Times New Roman" panose="02020603050405020304" pitchFamily="18" charset="0"/>
                <a:cs typeface="Times New Roman" panose="02020603050405020304" pitchFamily="18" charset="0"/>
              </a:rPr>
              <a:t>300.000 lei</a:t>
            </a:r>
          </a:p>
          <a:p>
            <a:pPr algn="ctr"/>
            <a:r>
              <a:rPr lang="ro-RO" sz="1600" dirty="0">
                <a:solidFill>
                  <a:schemeClr val="bg2">
                    <a:lumMod val="50000"/>
                  </a:schemeClr>
                </a:solidFill>
                <a:latin typeface="Times New Roman" panose="02020603050405020304" pitchFamily="18" charset="0"/>
                <a:cs typeface="Times New Roman" panose="02020603050405020304" pitchFamily="18" charset="0"/>
              </a:rPr>
              <a:t>Cota de proprietate = </a:t>
            </a:r>
            <a:r>
              <a:rPr lang="ro-RO" sz="1600" b="1" dirty="0">
                <a:solidFill>
                  <a:schemeClr val="bg2">
                    <a:lumMod val="50000"/>
                  </a:schemeClr>
                </a:solidFill>
                <a:latin typeface="Times New Roman" panose="02020603050405020304" pitchFamily="18" charset="0"/>
                <a:cs typeface="Times New Roman" panose="02020603050405020304" pitchFamily="18" charset="0"/>
              </a:rPr>
              <a:t>0,5</a:t>
            </a:r>
          </a:p>
        </p:txBody>
      </p:sp>
      <p:sp>
        <p:nvSpPr>
          <p:cNvPr id="22" name="Vertical Scroll 21"/>
          <p:cNvSpPr/>
          <p:nvPr/>
        </p:nvSpPr>
        <p:spPr>
          <a:xfrm>
            <a:off x="9786359" y="5264328"/>
            <a:ext cx="1745136" cy="1573477"/>
          </a:xfrm>
          <a:prstGeom prst="verticalScroll">
            <a:avLst/>
          </a:prstGeom>
          <a:solidFill>
            <a:schemeClr val="accent2">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o-RO" b="1" i="1" dirty="0">
                <a:latin typeface="Times New Roman" panose="02020603050405020304" pitchFamily="18" charset="0"/>
                <a:cs typeface="Times New Roman" panose="02020603050405020304" pitchFamily="18" charset="0"/>
              </a:rPr>
              <a:t>Aviz</a:t>
            </a:r>
          </a:p>
          <a:p>
            <a:pPr algn="ctr"/>
            <a:r>
              <a:rPr lang="ro-RO" i="1" dirty="0">
                <a:latin typeface="Times New Roman" panose="02020603050405020304" pitchFamily="18" charset="0"/>
                <a:cs typeface="Times New Roman" panose="02020603050405020304" pitchFamily="18" charset="0"/>
              </a:rPr>
              <a:t>Impozit pe avere=</a:t>
            </a:r>
          </a:p>
          <a:p>
            <a:pPr algn="ctr"/>
            <a:r>
              <a:rPr lang="ro-RO" i="1" dirty="0">
                <a:latin typeface="Times New Roman" panose="02020603050405020304" pitchFamily="18" charset="0"/>
                <a:cs typeface="Times New Roman" panose="02020603050405020304" pitchFamily="18" charset="0"/>
              </a:rPr>
              <a:t>13.200 lei</a:t>
            </a:r>
          </a:p>
        </p:txBody>
      </p:sp>
      <p:sp>
        <p:nvSpPr>
          <p:cNvPr id="23" name="Right Arrow 22"/>
          <p:cNvSpPr/>
          <p:nvPr/>
        </p:nvSpPr>
        <p:spPr>
          <a:xfrm>
            <a:off x="8651631" y="5688623"/>
            <a:ext cx="1134728" cy="7342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341657" y="1951892"/>
            <a:ext cx="4251005" cy="151652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Obiect</a:t>
            </a:r>
            <a:r>
              <a:rPr lang="en-US" b="1" dirty="0"/>
              <a:t> al </a:t>
            </a:r>
            <a:r>
              <a:rPr lang="en-US" b="1" dirty="0" err="1"/>
              <a:t>impunerii</a:t>
            </a:r>
            <a:r>
              <a:rPr lang="en-US" b="1" dirty="0"/>
              <a:t> </a:t>
            </a:r>
            <a:r>
              <a:rPr lang="en-US" dirty="0"/>
              <a:t>:</a:t>
            </a:r>
          </a:p>
          <a:p>
            <a:r>
              <a:rPr lang="en-US" dirty="0"/>
              <a:t>a) </a:t>
            </a:r>
            <a:r>
              <a:rPr lang="en-US" dirty="0" err="1"/>
              <a:t>valoarea</a:t>
            </a:r>
            <a:r>
              <a:rPr lang="en-US" dirty="0"/>
              <a:t> </a:t>
            </a:r>
            <a:r>
              <a:rPr lang="en-US" dirty="0" err="1"/>
              <a:t>estimată</a:t>
            </a:r>
            <a:r>
              <a:rPr lang="en-US" dirty="0"/>
              <a:t> </a:t>
            </a:r>
            <a:r>
              <a:rPr lang="en-US" dirty="0" err="1"/>
              <a:t>totală</a:t>
            </a:r>
            <a:r>
              <a:rPr lang="en-US" dirty="0"/>
              <a:t> </a:t>
            </a:r>
            <a:r>
              <a:rPr lang="en-US" dirty="0" err="1"/>
              <a:t>constituie</a:t>
            </a:r>
            <a:r>
              <a:rPr lang="en-US" dirty="0"/>
              <a:t> 2 </a:t>
            </a:r>
            <a:r>
              <a:rPr lang="en-US" dirty="0" err="1"/>
              <a:t>milioane</a:t>
            </a:r>
            <a:r>
              <a:rPr lang="en-US" dirty="0"/>
              <a:t> </a:t>
            </a:r>
            <a:r>
              <a:rPr lang="en-US" dirty="0" err="1"/>
              <a:t>şi</a:t>
            </a:r>
            <a:r>
              <a:rPr lang="en-US" dirty="0"/>
              <a:t> </a:t>
            </a:r>
            <a:r>
              <a:rPr lang="en-US" dirty="0" err="1"/>
              <a:t>mai</a:t>
            </a:r>
            <a:r>
              <a:rPr lang="en-US" dirty="0"/>
              <a:t> </a:t>
            </a:r>
            <a:r>
              <a:rPr lang="en-US" dirty="0" err="1"/>
              <a:t>mult</a:t>
            </a:r>
            <a:r>
              <a:rPr lang="en-US" dirty="0"/>
              <a:t>;</a:t>
            </a:r>
          </a:p>
          <a:p>
            <a:r>
              <a:rPr lang="en-US" dirty="0"/>
              <a:t>b) </a:t>
            </a:r>
            <a:r>
              <a:rPr lang="en-US" dirty="0" err="1"/>
              <a:t>suprafaţa</a:t>
            </a:r>
            <a:r>
              <a:rPr lang="en-US" dirty="0"/>
              <a:t> </a:t>
            </a:r>
            <a:r>
              <a:rPr lang="en-US" dirty="0" err="1"/>
              <a:t>totală</a:t>
            </a:r>
            <a:r>
              <a:rPr lang="en-US" dirty="0"/>
              <a:t> </a:t>
            </a:r>
            <a:r>
              <a:rPr lang="en-US" dirty="0" err="1"/>
              <a:t>constituie</a:t>
            </a:r>
            <a:r>
              <a:rPr lang="en-US" dirty="0"/>
              <a:t> 120 m</a:t>
            </a:r>
            <a:r>
              <a:rPr lang="en-US" baseline="30000" dirty="0"/>
              <a:t>2</a:t>
            </a:r>
            <a:r>
              <a:rPr lang="en-US" dirty="0"/>
              <a:t> </a:t>
            </a:r>
            <a:r>
              <a:rPr lang="en-US" dirty="0" err="1"/>
              <a:t>şi</a:t>
            </a:r>
            <a:r>
              <a:rPr lang="en-US" dirty="0"/>
              <a:t> </a:t>
            </a:r>
            <a:r>
              <a:rPr lang="en-US" dirty="0" err="1"/>
              <a:t>mai</a:t>
            </a:r>
            <a:r>
              <a:rPr lang="en-US" dirty="0"/>
              <a:t> </a:t>
            </a:r>
            <a:r>
              <a:rPr lang="en-US" dirty="0" err="1"/>
              <a:t>mult</a:t>
            </a:r>
            <a:r>
              <a:rPr lang="en-US" dirty="0"/>
              <a:t>.</a:t>
            </a:r>
          </a:p>
        </p:txBody>
      </p:sp>
    </p:spTree>
    <p:extLst>
      <p:ext uri="{BB962C8B-B14F-4D97-AF65-F5344CB8AC3E}">
        <p14:creationId xmlns:p14="http://schemas.microsoft.com/office/powerpoint/2010/main" val="41936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50" fill="hold"/>
                                        <p:tgtEl>
                                          <p:spTgt spid="10"/>
                                        </p:tgtEl>
                                        <p:attrNameLst>
                                          <p:attrName>ppt_w</p:attrName>
                                        </p:attrNameLst>
                                      </p:cBhvr>
                                      <p:tavLst>
                                        <p:tav tm="0">
                                          <p:val>
                                            <p:fltVal val="0"/>
                                          </p:val>
                                        </p:tav>
                                        <p:tav tm="100000">
                                          <p:val>
                                            <p:strVal val="#ppt_w"/>
                                          </p:val>
                                        </p:tav>
                                      </p:tavLst>
                                    </p:anim>
                                    <p:anim calcmode="lin" valueType="num">
                                      <p:cBhvr>
                                        <p:cTn id="24" dur="250" fill="hold"/>
                                        <p:tgtEl>
                                          <p:spTgt spid="10"/>
                                        </p:tgtEl>
                                        <p:attrNameLst>
                                          <p:attrName>ppt_h</p:attrName>
                                        </p:attrNameLst>
                                      </p:cBhvr>
                                      <p:tavLst>
                                        <p:tav tm="0">
                                          <p:val>
                                            <p:fltVal val="0"/>
                                          </p:val>
                                        </p:tav>
                                        <p:tav tm="100000">
                                          <p:val>
                                            <p:strVal val="#ppt_h"/>
                                          </p:val>
                                        </p:tav>
                                      </p:tavLst>
                                    </p:anim>
                                    <p:anim calcmode="lin" valueType="num">
                                      <p:cBhvr>
                                        <p:cTn id="25" dur="250" fill="hold"/>
                                        <p:tgtEl>
                                          <p:spTgt spid="10"/>
                                        </p:tgtEl>
                                        <p:attrNameLst>
                                          <p:attrName>style.rotation</p:attrName>
                                        </p:attrNameLst>
                                      </p:cBhvr>
                                      <p:tavLst>
                                        <p:tav tm="0">
                                          <p:val>
                                            <p:fltVal val="90"/>
                                          </p:val>
                                        </p:tav>
                                        <p:tav tm="100000">
                                          <p:val>
                                            <p:fltVal val="0"/>
                                          </p:val>
                                        </p:tav>
                                      </p:tavLst>
                                    </p:anim>
                                    <p:animEffect transition="in" filter="fade">
                                      <p:cBhvr>
                                        <p:cTn id="26" dur="25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 calcmode="lin" valueType="num">
                                      <p:cBhvr>
                                        <p:cTn id="33" dur="250" fill="hold"/>
                                        <p:tgtEl>
                                          <p:spTgt spid="11"/>
                                        </p:tgtEl>
                                        <p:attrNameLst>
                                          <p:attrName>style.rotation</p:attrName>
                                        </p:attrNameLst>
                                      </p:cBhvr>
                                      <p:tavLst>
                                        <p:tav tm="0">
                                          <p:val>
                                            <p:fltVal val="90"/>
                                          </p:val>
                                        </p:tav>
                                        <p:tav tm="100000">
                                          <p:val>
                                            <p:fltVal val="0"/>
                                          </p:val>
                                        </p:tav>
                                      </p:tavLst>
                                    </p:anim>
                                    <p:animEffect transition="in" filter="fade">
                                      <p:cBhvr>
                                        <p:cTn id="34" dur="2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90"/>
                                          </p:val>
                                        </p:tav>
                                        <p:tav tm="100000">
                                          <p:val>
                                            <p:fltVal val="0"/>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90"/>
                                          </p:val>
                                        </p:tav>
                                        <p:tav tm="100000">
                                          <p:val>
                                            <p:fltVal val="0"/>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ppt_w</p:attrName>
                                        </p:attrNameLst>
                                      </p:cBhvr>
                                      <p:tavLst>
                                        <p:tav tm="0">
                                          <p:val>
                                            <p:fltVal val="0"/>
                                          </p:val>
                                        </p:tav>
                                        <p:tav tm="100000">
                                          <p:val>
                                            <p:strVal val="#ppt_w"/>
                                          </p:val>
                                        </p:tav>
                                      </p:tavLst>
                                    </p:anim>
                                    <p:anim calcmode="lin" valueType="num">
                                      <p:cBhvr>
                                        <p:cTn id="64" dur="250" fill="hold"/>
                                        <p:tgtEl>
                                          <p:spTgt spid="16"/>
                                        </p:tgtEl>
                                        <p:attrNameLst>
                                          <p:attrName>ppt_h</p:attrName>
                                        </p:attrNameLst>
                                      </p:cBhvr>
                                      <p:tavLst>
                                        <p:tav tm="0">
                                          <p:val>
                                            <p:fltVal val="0"/>
                                          </p:val>
                                        </p:tav>
                                        <p:tav tm="100000">
                                          <p:val>
                                            <p:strVal val="#ppt_h"/>
                                          </p:val>
                                        </p:tav>
                                      </p:tavLst>
                                    </p:anim>
                                    <p:anim calcmode="lin" valueType="num">
                                      <p:cBhvr>
                                        <p:cTn id="65" dur="250" fill="hold"/>
                                        <p:tgtEl>
                                          <p:spTgt spid="16"/>
                                        </p:tgtEl>
                                        <p:attrNameLst>
                                          <p:attrName>style.rotation</p:attrName>
                                        </p:attrNameLst>
                                      </p:cBhvr>
                                      <p:tavLst>
                                        <p:tav tm="0">
                                          <p:val>
                                            <p:fltVal val="90"/>
                                          </p:val>
                                        </p:tav>
                                        <p:tav tm="100000">
                                          <p:val>
                                            <p:fltVal val="0"/>
                                          </p:val>
                                        </p:tav>
                                      </p:tavLst>
                                    </p:anim>
                                    <p:animEffect transition="in" filter="fade">
                                      <p:cBhvr>
                                        <p:cTn id="66" dur="25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250" fill="hold"/>
                                        <p:tgtEl>
                                          <p:spTgt spid="17"/>
                                        </p:tgtEl>
                                        <p:attrNameLst>
                                          <p:attrName>ppt_w</p:attrName>
                                        </p:attrNameLst>
                                      </p:cBhvr>
                                      <p:tavLst>
                                        <p:tav tm="0">
                                          <p:val>
                                            <p:fltVal val="0"/>
                                          </p:val>
                                        </p:tav>
                                        <p:tav tm="100000">
                                          <p:val>
                                            <p:strVal val="#ppt_w"/>
                                          </p:val>
                                        </p:tav>
                                      </p:tavLst>
                                    </p:anim>
                                    <p:anim calcmode="lin" valueType="num">
                                      <p:cBhvr>
                                        <p:cTn id="72" dur="250" fill="hold"/>
                                        <p:tgtEl>
                                          <p:spTgt spid="17"/>
                                        </p:tgtEl>
                                        <p:attrNameLst>
                                          <p:attrName>ppt_h</p:attrName>
                                        </p:attrNameLst>
                                      </p:cBhvr>
                                      <p:tavLst>
                                        <p:tav tm="0">
                                          <p:val>
                                            <p:fltVal val="0"/>
                                          </p:val>
                                        </p:tav>
                                        <p:tav tm="100000">
                                          <p:val>
                                            <p:strVal val="#ppt_h"/>
                                          </p:val>
                                        </p:tav>
                                      </p:tavLst>
                                    </p:anim>
                                    <p:anim calcmode="lin" valueType="num">
                                      <p:cBhvr>
                                        <p:cTn id="73" dur="250" fill="hold"/>
                                        <p:tgtEl>
                                          <p:spTgt spid="17"/>
                                        </p:tgtEl>
                                        <p:attrNameLst>
                                          <p:attrName>style.rotation</p:attrName>
                                        </p:attrNameLst>
                                      </p:cBhvr>
                                      <p:tavLst>
                                        <p:tav tm="0">
                                          <p:val>
                                            <p:fltVal val="90"/>
                                          </p:val>
                                        </p:tav>
                                        <p:tav tm="100000">
                                          <p:val>
                                            <p:fltVal val="0"/>
                                          </p:val>
                                        </p:tav>
                                      </p:tavLst>
                                    </p:anim>
                                    <p:animEffect transition="in" filter="fade">
                                      <p:cBhvr>
                                        <p:cTn id="74" dur="25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 calcmode="lin" valueType="num">
                                      <p:cBhvr>
                                        <p:cTn id="81" dur="500" fill="hold"/>
                                        <p:tgtEl>
                                          <p:spTgt spid="18"/>
                                        </p:tgtEl>
                                        <p:attrNameLst>
                                          <p:attrName>style.rotation</p:attrName>
                                        </p:attrNameLst>
                                      </p:cBhvr>
                                      <p:tavLst>
                                        <p:tav tm="0">
                                          <p:val>
                                            <p:fltVal val="90"/>
                                          </p:val>
                                        </p:tav>
                                        <p:tav tm="100000">
                                          <p:val>
                                            <p:fltVal val="0"/>
                                          </p:val>
                                        </p:tav>
                                      </p:tavLst>
                                    </p:anim>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circle(in)">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 calcmode="lin" valueType="num">
                                      <p:cBhvr>
                                        <p:cTn id="94" dur="500" fill="hold"/>
                                        <p:tgtEl>
                                          <p:spTgt spid="20"/>
                                        </p:tgtEl>
                                        <p:attrNameLst>
                                          <p:attrName>style.rotation</p:attrName>
                                        </p:attrNameLst>
                                      </p:cBhvr>
                                      <p:tavLst>
                                        <p:tav tm="0">
                                          <p:val>
                                            <p:fltVal val="90"/>
                                          </p:val>
                                        </p:tav>
                                        <p:tav tm="100000">
                                          <p:val>
                                            <p:fltVal val="0"/>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heel(1)">
                                      <p:cBhvr>
                                        <p:cTn id="10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animBg="1"/>
      <p:bldP spid="16" grpId="0" animBg="1"/>
      <p:bldP spid="17" grpId="0" animBg="1"/>
      <p:bldP spid="18" grpId="0" animBg="1"/>
      <p:bldP spid="19"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7070485" cy="1508760"/>
          </a:xfrm>
        </p:spPr>
        <p:txBody>
          <a:bodyPr/>
          <a:lstStyle/>
          <a:p>
            <a:r>
              <a:rPr lang="ro-RO" dirty="0"/>
              <a:t>Mai multe informații: partea a treia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6" name="Slide Number Placeholder 5">
            <a:extLst>
              <a:ext uri="{FF2B5EF4-FFF2-40B4-BE49-F238E27FC236}">
                <a16:creationId xmlns:a16="http://schemas.microsoft.com/office/drawing/2014/main" id="{39DDFBD7-3B14-FEDC-AD44-C1CBABD0FA7E}"/>
              </a:ext>
            </a:extLst>
          </p:cNvPr>
          <p:cNvSpPr>
            <a:spLocks noGrp="1"/>
          </p:cNvSpPr>
          <p:nvPr>
            <p:ph type="sldNum" sz="quarter" idx="12"/>
          </p:nvPr>
        </p:nvSpPr>
        <p:spPr/>
        <p:txBody>
          <a:bodyPr/>
          <a:lstStyle/>
          <a:p>
            <a:fld id="{98CE6352-719A-445D-9B46-59561F72D0C9}" type="slidenum">
              <a:rPr lang="en-US" smtClean="0"/>
              <a:t>21</a:t>
            </a:fld>
            <a:endParaRPr lang="en-US"/>
          </a:p>
        </p:txBody>
      </p:sp>
      <p:sp>
        <p:nvSpPr>
          <p:cNvPr id="12" name="TextBox 11">
            <a:extLst>
              <a:ext uri="{FF2B5EF4-FFF2-40B4-BE49-F238E27FC236}">
                <a16:creationId xmlns:a16="http://schemas.microsoft.com/office/drawing/2014/main" id="{AFD44FD3-5A5D-CFCB-2E31-7A152B76974E}"/>
              </a:ext>
            </a:extLst>
          </p:cNvPr>
          <p:cNvSpPr txBox="1"/>
          <p:nvPr/>
        </p:nvSpPr>
        <p:spPr>
          <a:xfrm>
            <a:off x="53385" y="4477531"/>
            <a:ext cx="5717738" cy="369332"/>
          </a:xfrm>
          <a:prstGeom prst="rect">
            <a:avLst/>
          </a:prstGeom>
          <a:noFill/>
        </p:spPr>
        <p:txBody>
          <a:bodyPr wrap="square">
            <a:spAutoFit/>
          </a:bodyPr>
          <a:lstStyle/>
          <a:p>
            <a:r>
              <a:rPr lang="en-US" dirty="0">
                <a:hlinkClick r:id="rId3"/>
              </a:rPr>
              <a:t>https://sfs.md/ro/baza-generalizata-a-practicii-fiscale</a:t>
            </a:r>
            <a:r>
              <a:rPr lang="ro-RO" dirty="0"/>
              <a:t> </a:t>
            </a:r>
            <a:endParaRPr lang="en-US" dirty="0"/>
          </a:p>
        </p:txBody>
      </p:sp>
      <p:sp>
        <p:nvSpPr>
          <p:cNvPr id="19" name="TextBox 18">
            <a:extLst>
              <a:ext uri="{FF2B5EF4-FFF2-40B4-BE49-F238E27FC236}">
                <a16:creationId xmlns:a16="http://schemas.microsoft.com/office/drawing/2014/main" id="{37FBC4C1-9CF3-F35B-FB65-FE0AC219AA24}"/>
              </a:ext>
            </a:extLst>
          </p:cNvPr>
          <p:cNvSpPr txBox="1"/>
          <p:nvPr/>
        </p:nvSpPr>
        <p:spPr>
          <a:xfrm>
            <a:off x="7236962" y="3290767"/>
            <a:ext cx="3837377" cy="369332"/>
          </a:xfrm>
          <a:prstGeom prst="rect">
            <a:avLst/>
          </a:prstGeom>
          <a:noFill/>
        </p:spPr>
        <p:txBody>
          <a:bodyPr wrap="square">
            <a:spAutoFit/>
          </a:bodyPr>
          <a:lstStyle/>
          <a:p>
            <a:r>
              <a:rPr lang="en-US" dirty="0">
                <a:hlinkClick r:id="rId4"/>
              </a:rPr>
              <a:t>https://buget.mf.gov.md/ro</a:t>
            </a:r>
            <a:r>
              <a:rPr lang="ro-RO" dirty="0"/>
              <a:t> </a:t>
            </a:r>
            <a:endParaRPr lang="en-US" dirty="0"/>
          </a:p>
        </p:txBody>
      </p:sp>
      <p:sp>
        <p:nvSpPr>
          <p:cNvPr id="23" name="TextBox 22">
            <a:extLst>
              <a:ext uri="{FF2B5EF4-FFF2-40B4-BE49-F238E27FC236}">
                <a16:creationId xmlns:a16="http://schemas.microsoft.com/office/drawing/2014/main" id="{748878D8-CE1C-0C50-78CE-103C61057EA3}"/>
              </a:ext>
            </a:extLst>
          </p:cNvPr>
          <p:cNvSpPr txBox="1"/>
          <p:nvPr/>
        </p:nvSpPr>
        <p:spPr>
          <a:xfrm>
            <a:off x="2722667" y="6418647"/>
            <a:ext cx="6096912" cy="369332"/>
          </a:xfrm>
          <a:prstGeom prst="rect">
            <a:avLst/>
          </a:prstGeom>
          <a:noFill/>
        </p:spPr>
        <p:txBody>
          <a:bodyPr wrap="square">
            <a:spAutoFit/>
          </a:bodyPr>
          <a:lstStyle/>
          <a:p>
            <a:pPr algn="ctr"/>
            <a:r>
              <a:rPr lang="en-US" dirty="0">
                <a:hlinkClick r:id="rId5"/>
              </a:rPr>
              <a:t>https://sfs.md/ro</a:t>
            </a:r>
            <a:r>
              <a:rPr lang="ro-RO" dirty="0"/>
              <a:t> </a:t>
            </a:r>
            <a:endParaRPr lang="en-US" dirty="0"/>
          </a:p>
        </p:txBody>
      </p:sp>
      <p:sp>
        <p:nvSpPr>
          <p:cNvPr id="3" name="Date Placeholder 2">
            <a:extLst>
              <a:ext uri="{FF2B5EF4-FFF2-40B4-BE49-F238E27FC236}">
                <a16:creationId xmlns:a16="http://schemas.microsoft.com/office/drawing/2014/main" id="{976AAAD6-90CE-9E04-E409-76969B29FA76}"/>
              </a:ext>
            </a:extLst>
          </p:cNvPr>
          <p:cNvSpPr>
            <a:spLocks noGrp="1"/>
          </p:cNvSpPr>
          <p:nvPr>
            <p:ph type="dt" sz="half" idx="10"/>
          </p:nvPr>
        </p:nvSpPr>
        <p:spPr/>
        <p:txBody>
          <a:bodyPr/>
          <a:lstStyle/>
          <a:p>
            <a:fld id="{DB0FD9C6-71EA-4BF4-AD37-B7CEFF8B570A}" type="datetime5">
              <a:rPr lang="en-US" smtClean="0"/>
              <a:t>2-Nov-23</a:t>
            </a:fld>
            <a:endParaRPr lang="en-US"/>
          </a:p>
        </p:txBody>
      </p:sp>
      <p:pic>
        <p:nvPicPr>
          <p:cNvPr id="7" name="Picture 6">
            <a:extLst>
              <a:ext uri="{FF2B5EF4-FFF2-40B4-BE49-F238E27FC236}">
                <a16:creationId xmlns:a16="http://schemas.microsoft.com/office/drawing/2014/main" id="{FEF7E179-98EE-C6C3-4AE4-5E11A33F80C3}"/>
              </a:ext>
            </a:extLst>
          </p:cNvPr>
          <p:cNvPicPr>
            <a:picLocks noChangeAspect="1"/>
          </p:cNvPicPr>
          <p:nvPr/>
        </p:nvPicPr>
        <p:blipFill>
          <a:blip r:embed="rId6"/>
          <a:stretch>
            <a:fillRect/>
          </a:stretch>
        </p:blipFill>
        <p:spPr>
          <a:xfrm>
            <a:off x="3794172" y="5475262"/>
            <a:ext cx="3953902" cy="921197"/>
          </a:xfrm>
          <a:prstGeom prst="rect">
            <a:avLst/>
          </a:prstGeom>
        </p:spPr>
      </p:pic>
      <p:pic>
        <p:nvPicPr>
          <p:cNvPr id="9" name="Picture 8">
            <a:extLst>
              <a:ext uri="{FF2B5EF4-FFF2-40B4-BE49-F238E27FC236}">
                <a16:creationId xmlns:a16="http://schemas.microsoft.com/office/drawing/2014/main" id="{0ECC2618-AAD3-34B2-B841-04B82F3BA8A4}"/>
              </a:ext>
            </a:extLst>
          </p:cNvPr>
          <p:cNvPicPr>
            <a:picLocks noChangeAspect="1"/>
          </p:cNvPicPr>
          <p:nvPr/>
        </p:nvPicPr>
        <p:blipFill>
          <a:blip r:embed="rId7"/>
          <a:stretch>
            <a:fillRect/>
          </a:stretch>
        </p:blipFill>
        <p:spPr>
          <a:xfrm>
            <a:off x="53385" y="1952106"/>
            <a:ext cx="7050110" cy="2375821"/>
          </a:xfrm>
          <a:prstGeom prst="rect">
            <a:avLst/>
          </a:prstGeom>
        </p:spPr>
      </p:pic>
      <p:pic>
        <p:nvPicPr>
          <p:cNvPr id="13" name="Picture 12">
            <a:extLst>
              <a:ext uri="{FF2B5EF4-FFF2-40B4-BE49-F238E27FC236}">
                <a16:creationId xmlns:a16="http://schemas.microsoft.com/office/drawing/2014/main" id="{E462665E-DADB-7266-349D-7BD451971269}"/>
              </a:ext>
            </a:extLst>
          </p:cNvPr>
          <p:cNvPicPr>
            <a:picLocks noChangeAspect="1"/>
          </p:cNvPicPr>
          <p:nvPr/>
        </p:nvPicPr>
        <p:blipFill>
          <a:blip r:embed="rId8"/>
          <a:stretch>
            <a:fillRect/>
          </a:stretch>
        </p:blipFill>
        <p:spPr>
          <a:xfrm>
            <a:off x="7282347" y="2086973"/>
            <a:ext cx="4652364" cy="1120014"/>
          </a:xfrm>
          <a:prstGeom prst="rect">
            <a:avLst/>
          </a:prstGeom>
        </p:spPr>
      </p:pic>
      <p:pic>
        <p:nvPicPr>
          <p:cNvPr id="16" name="Picture 15">
            <a:extLst>
              <a:ext uri="{FF2B5EF4-FFF2-40B4-BE49-F238E27FC236}">
                <a16:creationId xmlns:a16="http://schemas.microsoft.com/office/drawing/2014/main" id="{C33A6F52-F82C-C394-8032-CC8EF618C907}"/>
              </a:ext>
            </a:extLst>
          </p:cNvPr>
          <p:cNvPicPr>
            <a:picLocks noChangeAspect="1"/>
          </p:cNvPicPr>
          <p:nvPr/>
        </p:nvPicPr>
        <p:blipFill>
          <a:blip r:embed="rId9"/>
          <a:stretch>
            <a:fillRect/>
          </a:stretch>
        </p:blipFill>
        <p:spPr>
          <a:xfrm>
            <a:off x="7367245" y="3717774"/>
            <a:ext cx="4625942" cy="636547"/>
          </a:xfrm>
          <a:prstGeom prst="rect">
            <a:avLst/>
          </a:prstGeom>
        </p:spPr>
      </p:pic>
      <p:sp>
        <p:nvSpPr>
          <p:cNvPr id="17" name="TextBox 16">
            <a:extLst>
              <a:ext uri="{FF2B5EF4-FFF2-40B4-BE49-F238E27FC236}">
                <a16:creationId xmlns:a16="http://schemas.microsoft.com/office/drawing/2014/main" id="{6BC6E455-EE6E-2A12-385E-D01AD6E86E8D}"/>
              </a:ext>
            </a:extLst>
          </p:cNvPr>
          <p:cNvSpPr txBox="1"/>
          <p:nvPr/>
        </p:nvSpPr>
        <p:spPr>
          <a:xfrm>
            <a:off x="7294682" y="4411996"/>
            <a:ext cx="4698505" cy="646331"/>
          </a:xfrm>
          <a:prstGeom prst="rect">
            <a:avLst/>
          </a:prstGeom>
          <a:noFill/>
        </p:spPr>
        <p:txBody>
          <a:bodyPr wrap="square">
            <a:spAutoFit/>
          </a:bodyPr>
          <a:lstStyle/>
          <a:p>
            <a:r>
              <a:rPr lang="en-US" dirty="0">
                <a:hlinkClick r:id="rId10"/>
              </a:rPr>
              <a:t>https://sfs.md/ro/document/ghidul-contribuabilului-incepator-aspecte-fiscale</a:t>
            </a:r>
            <a:r>
              <a:rPr lang="ro-RO" dirty="0"/>
              <a:t> </a:t>
            </a:r>
            <a:endParaRPr lang="en-US" dirty="0"/>
          </a:p>
        </p:txBody>
      </p:sp>
    </p:spTree>
    <p:extLst>
      <p:ext uri="{BB962C8B-B14F-4D97-AF65-F5344CB8AC3E}">
        <p14:creationId xmlns:p14="http://schemas.microsoft.com/office/powerpoint/2010/main" val="59779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a:t>Sesiunea de întrebări-răspunsuri</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33" name="Slide Number Placeholder 32">
            <a:extLst>
              <a:ext uri="{FF2B5EF4-FFF2-40B4-BE49-F238E27FC236}">
                <a16:creationId xmlns:a16="http://schemas.microsoft.com/office/drawing/2014/main" id="{01FC68DD-F4E7-EB09-D1BD-B79852A859F3}"/>
              </a:ext>
            </a:extLst>
          </p:cNvPr>
          <p:cNvSpPr>
            <a:spLocks noGrp="1"/>
          </p:cNvSpPr>
          <p:nvPr>
            <p:ph type="sldNum" sz="quarter" idx="12"/>
          </p:nvPr>
        </p:nvSpPr>
        <p:spPr/>
        <p:txBody>
          <a:bodyPr/>
          <a:lstStyle/>
          <a:p>
            <a:fld id="{98CE6352-719A-445D-9B46-59561F72D0C9}" type="slidenum">
              <a:rPr lang="en-US" smtClean="0"/>
              <a:t>22</a:t>
            </a:fld>
            <a:endParaRPr lang="en-US"/>
          </a:p>
        </p:txBody>
      </p:sp>
      <p:grpSp>
        <p:nvGrpSpPr>
          <p:cNvPr id="43" name="Group 42">
            <a:extLst>
              <a:ext uri="{FF2B5EF4-FFF2-40B4-BE49-F238E27FC236}">
                <a16:creationId xmlns:a16="http://schemas.microsoft.com/office/drawing/2014/main" id="{59D3CAEC-E0AB-5855-3AF1-9E8F129FDD1D}"/>
              </a:ext>
            </a:extLst>
          </p:cNvPr>
          <p:cNvGrpSpPr/>
          <p:nvPr/>
        </p:nvGrpSpPr>
        <p:grpSpPr>
          <a:xfrm>
            <a:off x="3953671" y="2005540"/>
            <a:ext cx="2921395" cy="4694832"/>
            <a:chOff x="8704441" y="2571694"/>
            <a:chExt cx="7028256" cy="10385705"/>
          </a:xfrm>
          <a:solidFill>
            <a:schemeClr val="tx1"/>
          </a:solidFill>
        </p:grpSpPr>
        <p:sp>
          <p:nvSpPr>
            <p:cNvPr id="44" name="Shape 34173">
              <a:extLst>
                <a:ext uri="{FF2B5EF4-FFF2-40B4-BE49-F238E27FC236}">
                  <a16:creationId xmlns:a16="http://schemas.microsoft.com/office/drawing/2014/main" id="{461AED4E-33C2-3175-C5FC-6A8F496DB909}"/>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45" name="Shape 34174">
              <a:extLst>
                <a:ext uri="{FF2B5EF4-FFF2-40B4-BE49-F238E27FC236}">
                  <a16:creationId xmlns:a16="http://schemas.microsoft.com/office/drawing/2014/main" id="{16C3D510-4F2F-90C5-F387-9E175FD181D5}"/>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6" name="Shape 34175">
              <a:extLst>
                <a:ext uri="{FF2B5EF4-FFF2-40B4-BE49-F238E27FC236}">
                  <a16:creationId xmlns:a16="http://schemas.microsoft.com/office/drawing/2014/main" id="{82873F35-6813-99D0-E34D-934457D5020D}"/>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7" name="Shape 34176">
              <a:extLst>
                <a:ext uri="{FF2B5EF4-FFF2-40B4-BE49-F238E27FC236}">
                  <a16:creationId xmlns:a16="http://schemas.microsoft.com/office/drawing/2014/main" id="{3EC00A06-5BE2-736F-8238-9AFA3AC2B9C6}"/>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8" name="Shape 34177">
              <a:extLst>
                <a:ext uri="{FF2B5EF4-FFF2-40B4-BE49-F238E27FC236}">
                  <a16:creationId xmlns:a16="http://schemas.microsoft.com/office/drawing/2014/main" id="{D3F2C0A5-8FE9-BDC0-AB9F-5B5800EE2D3B}"/>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9" name="Shape 34178">
              <a:extLst>
                <a:ext uri="{FF2B5EF4-FFF2-40B4-BE49-F238E27FC236}">
                  <a16:creationId xmlns:a16="http://schemas.microsoft.com/office/drawing/2014/main" id="{A1F41FA6-BA91-96A2-5A3C-676C1395CD78}"/>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0" name="Shape 34179">
              <a:extLst>
                <a:ext uri="{FF2B5EF4-FFF2-40B4-BE49-F238E27FC236}">
                  <a16:creationId xmlns:a16="http://schemas.microsoft.com/office/drawing/2014/main" id="{6343824C-6910-25E0-A0B6-8D39A17F82E2}"/>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1" name="Shape 34180">
              <a:extLst>
                <a:ext uri="{FF2B5EF4-FFF2-40B4-BE49-F238E27FC236}">
                  <a16:creationId xmlns:a16="http://schemas.microsoft.com/office/drawing/2014/main" id="{CEA3F805-1FA8-A531-3E6D-A1F7161E5A8C}"/>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2" name="Shape 34181">
              <a:extLst>
                <a:ext uri="{FF2B5EF4-FFF2-40B4-BE49-F238E27FC236}">
                  <a16:creationId xmlns:a16="http://schemas.microsoft.com/office/drawing/2014/main" id="{9FD65D27-2B8D-E80D-1D59-9CD7DFE7E9DE}"/>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3" name="Shape 34182">
              <a:extLst>
                <a:ext uri="{FF2B5EF4-FFF2-40B4-BE49-F238E27FC236}">
                  <a16:creationId xmlns:a16="http://schemas.microsoft.com/office/drawing/2014/main" id="{8F8D173B-019D-FB90-2BFE-58C153A642E6}"/>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4" name="Shape 34183">
              <a:extLst>
                <a:ext uri="{FF2B5EF4-FFF2-40B4-BE49-F238E27FC236}">
                  <a16:creationId xmlns:a16="http://schemas.microsoft.com/office/drawing/2014/main" id="{4B55DF7D-F2D4-8280-C178-B187108404EC}"/>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5" name="Shape 34184">
              <a:extLst>
                <a:ext uri="{FF2B5EF4-FFF2-40B4-BE49-F238E27FC236}">
                  <a16:creationId xmlns:a16="http://schemas.microsoft.com/office/drawing/2014/main" id="{1465067B-A53C-A6E4-7ED6-91EDFCDC1110}"/>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6" name="Shape 34185">
              <a:extLst>
                <a:ext uri="{FF2B5EF4-FFF2-40B4-BE49-F238E27FC236}">
                  <a16:creationId xmlns:a16="http://schemas.microsoft.com/office/drawing/2014/main" id="{B5EC94C7-CF45-4A50-E32D-E3D8D3923D99}"/>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7" name="Shape 34186">
              <a:extLst>
                <a:ext uri="{FF2B5EF4-FFF2-40B4-BE49-F238E27FC236}">
                  <a16:creationId xmlns:a16="http://schemas.microsoft.com/office/drawing/2014/main" id="{2DF510DD-AE68-8CBC-CFC1-F99A6C3844B1}"/>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8" name="Shape 34187">
              <a:extLst>
                <a:ext uri="{FF2B5EF4-FFF2-40B4-BE49-F238E27FC236}">
                  <a16:creationId xmlns:a16="http://schemas.microsoft.com/office/drawing/2014/main" id="{AE59BD20-F94F-5353-00E5-A7BD6B489135}"/>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9" name="Shape 34188">
              <a:extLst>
                <a:ext uri="{FF2B5EF4-FFF2-40B4-BE49-F238E27FC236}">
                  <a16:creationId xmlns:a16="http://schemas.microsoft.com/office/drawing/2014/main" id="{E6ACA5C7-4C95-2308-63FB-0B9445B8C322}"/>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0" name="Shape 34189">
              <a:extLst>
                <a:ext uri="{FF2B5EF4-FFF2-40B4-BE49-F238E27FC236}">
                  <a16:creationId xmlns:a16="http://schemas.microsoft.com/office/drawing/2014/main" id="{3927BC58-DE10-9C27-6A3C-F78CFC26BABB}"/>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1" name="Shape 34190">
              <a:extLst>
                <a:ext uri="{FF2B5EF4-FFF2-40B4-BE49-F238E27FC236}">
                  <a16:creationId xmlns:a16="http://schemas.microsoft.com/office/drawing/2014/main" id="{DE98E9E0-2D89-B4D6-1118-FDCDF17DB750}"/>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2" name="Shape 34191">
              <a:extLst>
                <a:ext uri="{FF2B5EF4-FFF2-40B4-BE49-F238E27FC236}">
                  <a16:creationId xmlns:a16="http://schemas.microsoft.com/office/drawing/2014/main" id="{D6151286-6810-84BD-7AAB-B99329E7FE49}"/>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3" name="Shape 34192">
              <a:extLst>
                <a:ext uri="{FF2B5EF4-FFF2-40B4-BE49-F238E27FC236}">
                  <a16:creationId xmlns:a16="http://schemas.microsoft.com/office/drawing/2014/main" id="{3E107A37-90B6-A43E-7146-1E9579CAE8F8}"/>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4" name="Shape 34193">
              <a:extLst>
                <a:ext uri="{FF2B5EF4-FFF2-40B4-BE49-F238E27FC236}">
                  <a16:creationId xmlns:a16="http://schemas.microsoft.com/office/drawing/2014/main" id="{C01B5811-B415-5DE9-A9A7-50605163E223}"/>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65" name="Shape 34194">
              <a:extLst>
                <a:ext uri="{FF2B5EF4-FFF2-40B4-BE49-F238E27FC236}">
                  <a16:creationId xmlns:a16="http://schemas.microsoft.com/office/drawing/2014/main" id="{3EE03BDF-EA27-3FCF-2DC7-B8CE1EAFFEE9}"/>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6" name="Shape 34195">
              <a:extLst>
                <a:ext uri="{FF2B5EF4-FFF2-40B4-BE49-F238E27FC236}">
                  <a16:creationId xmlns:a16="http://schemas.microsoft.com/office/drawing/2014/main" id="{B0B3808E-4B78-69D0-FAAB-43A8A2FB9A0F}"/>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7" name="Shape 34196">
              <a:extLst>
                <a:ext uri="{FF2B5EF4-FFF2-40B4-BE49-F238E27FC236}">
                  <a16:creationId xmlns:a16="http://schemas.microsoft.com/office/drawing/2014/main" id="{4D5DF104-7918-C53E-14F6-AEA46BB086A1}"/>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68" name="Shape 34197">
              <a:extLst>
                <a:ext uri="{FF2B5EF4-FFF2-40B4-BE49-F238E27FC236}">
                  <a16:creationId xmlns:a16="http://schemas.microsoft.com/office/drawing/2014/main" id="{BB09D654-9760-62C2-8048-784AADFC5BE7}"/>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9" name="Shape 34198">
              <a:extLst>
                <a:ext uri="{FF2B5EF4-FFF2-40B4-BE49-F238E27FC236}">
                  <a16:creationId xmlns:a16="http://schemas.microsoft.com/office/drawing/2014/main" id="{6754782A-3A2B-BBB1-38A6-78F703CEEFC4}"/>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0" name="Shape 34199">
              <a:extLst>
                <a:ext uri="{FF2B5EF4-FFF2-40B4-BE49-F238E27FC236}">
                  <a16:creationId xmlns:a16="http://schemas.microsoft.com/office/drawing/2014/main" id="{02C36D72-F1EB-A135-2999-042910F643FA}"/>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1" name="Shape 34200">
              <a:extLst>
                <a:ext uri="{FF2B5EF4-FFF2-40B4-BE49-F238E27FC236}">
                  <a16:creationId xmlns:a16="http://schemas.microsoft.com/office/drawing/2014/main" id="{F964F48F-14E5-886B-6646-9509210402CF}"/>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2" name="Shape 34201">
              <a:extLst>
                <a:ext uri="{FF2B5EF4-FFF2-40B4-BE49-F238E27FC236}">
                  <a16:creationId xmlns:a16="http://schemas.microsoft.com/office/drawing/2014/main" id="{452E9690-FDA3-97A0-80FF-901788937CAF}"/>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3" name="Shape 34202">
              <a:extLst>
                <a:ext uri="{FF2B5EF4-FFF2-40B4-BE49-F238E27FC236}">
                  <a16:creationId xmlns:a16="http://schemas.microsoft.com/office/drawing/2014/main" id="{D5353DF7-98E7-6115-96C7-8364FC6624F5}"/>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4" name="Shape 34203">
              <a:extLst>
                <a:ext uri="{FF2B5EF4-FFF2-40B4-BE49-F238E27FC236}">
                  <a16:creationId xmlns:a16="http://schemas.microsoft.com/office/drawing/2014/main" id="{C9187FE7-5D41-22D2-D996-7D8CDA6261D2}"/>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Shape 34204">
              <a:extLst>
                <a:ext uri="{FF2B5EF4-FFF2-40B4-BE49-F238E27FC236}">
                  <a16:creationId xmlns:a16="http://schemas.microsoft.com/office/drawing/2014/main" id="{A34E7973-87D1-AD9C-C70D-BD47492D2E76}"/>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6" name="Shape 34205">
              <a:extLst>
                <a:ext uri="{FF2B5EF4-FFF2-40B4-BE49-F238E27FC236}">
                  <a16:creationId xmlns:a16="http://schemas.microsoft.com/office/drawing/2014/main" id="{4971D978-6726-0111-7526-7A5D634D0BF5}"/>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7" name="Shape 34206">
              <a:extLst>
                <a:ext uri="{FF2B5EF4-FFF2-40B4-BE49-F238E27FC236}">
                  <a16:creationId xmlns:a16="http://schemas.microsoft.com/office/drawing/2014/main" id="{35C12EE5-081F-4F55-C867-5E1DC27D74A4}"/>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78" name="Shape 34207">
              <a:extLst>
                <a:ext uri="{FF2B5EF4-FFF2-40B4-BE49-F238E27FC236}">
                  <a16:creationId xmlns:a16="http://schemas.microsoft.com/office/drawing/2014/main" id="{6C2FCBF0-8989-72D5-C8B4-56A11B0DC096}"/>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9" name="Shape 34208">
              <a:extLst>
                <a:ext uri="{FF2B5EF4-FFF2-40B4-BE49-F238E27FC236}">
                  <a16:creationId xmlns:a16="http://schemas.microsoft.com/office/drawing/2014/main" id="{47D887B9-DDDA-B607-9B52-C1193F8422D3}"/>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0" name="Shape 34209">
              <a:extLst>
                <a:ext uri="{FF2B5EF4-FFF2-40B4-BE49-F238E27FC236}">
                  <a16:creationId xmlns:a16="http://schemas.microsoft.com/office/drawing/2014/main" id="{700C4E6F-CB07-9D90-5BD6-69720B41FBDD}"/>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1" name="Shape 34210">
              <a:extLst>
                <a:ext uri="{FF2B5EF4-FFF2-40B4-BE49-F238E27FC236}">
                  <a16:creationId xmlns:a16="http://schemas.microsoft.com/office/drawing/2014/main" id="{160F9C65-F562-B611-8B72-F141D3C9C6D4}"/>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2" name="Shape 34211">
              <a:extLst>
                <a:ext uri="{FF2B5EF4-FFF2-40B4-BE49-F238E27FC236}">
                  <a16:creationId xmlns:a16="http://schemas.microsoft.com/office/drawing/2014/main" id="{D6B7F686-C077-88AB-0A53-C1A03BE48AF9}"/>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3" name="Shape 34212">
              <a:extLst>
                <a:ext uri="{FF2B5EF4-FFF2-40B4-BE49-F238E27FC236}">
                  <a16:creationId xmlns:a16="http://schemas.microsoft.com/office/drawing/2014/main" id="{77B48D40-C23D-9956-93D3-2BBB79BB6BAB}"/>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84" name="Shape 34213">
              <a:extLst>
                <a:ext uri="{FF2B5EF4-FFF2-40B4-BE49-F238E27FC236}">
                  <a16:creationId xmlns:a16="http://schemas.microsoft.com/office/drawing/2014/main" id="{27C630AB-B15C-49F9-3403-2F830F7934F1}"/>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5" name="Shape 34214">
              <a:extLst>
                <a:ext uri="{FF2B5EF4-FFF2-40B4-BE49-F238E27FC236}">
                  <a16:creationId xmlns:a16="http://schemas.microsoft.com/office/drawing/2014/main" id="{D162A0F7-A64E-229F-7E57-C9655E00B02C}"/>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86" name="Shape 34215">
              <a:extLst>
                <a:ext uri="{FF2B5EF4-FFF2-40B4-BE49-F238E27FC236}">
                  <a16:creationId xmlns:a16="http://schemas.microsoft.com/office/drawing/2014/main" id="{645E45B8-4483-6B26-A41C-9AD3F4731259}"/>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87" name="Shape 34216">
              <a:extLst>
                <a:ext uri="{FF2B5EF4-FFF2-40B4-BE49-F238E27FC236}">
                  <a16:creationId xmlns:a16="http://schemas.microsoft.com/office/drawing/2014/main" id="{FAB23DAA-A7BC-9EDA-07D6-3E89AAFF5AEA}"/>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grpFill/>
            <a:ln w="12700" cap="flat">
              <a:noFill/>
              <a:miter lim="400000"/>
            </a:ln>
            <a:effectLst/>
          </p:spPr>
          <p:txBody>
            <a:bodyPr wrap="square" lIns="26789" tIns="26789" rIns="26789" bIns="26789" numCol="1" anchor="b">
              <a:noAutofit/>
            </a:bodyPr>
            <a:lstStyle/>
            <a:p>
              <a:endParaRPr sz="2532" dirty="0">
                <a:latin typeface="Lato Light" panose="020F0502020204030203" pitchFamily="34" charset="0"/>
              </a:endParaRPr>
            </a:p>
          </p:txBody>
        </p:sp>
        <p:sp>
          <p:nvSpPr>
            <p:cNvPr id="88" name="Shape 34217">
              <a:extLst>
                <a:ext uri="{FF2B5EF4-FFF2-40B4-BE49-F238E27FC236}">
                  <a16:creationId xmlns:a16="http://schemas.microsoft.com/office/drawing/2014/main" id="{E59C62DA-6EA1-01AD-B201-936632BC02C5}"/>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grpFill/>
            <a:ln w="12700" cap="flat">
              <a:noFill/>
              <a:miter lim="400000"/>
            </a:ln>
            <a:effectLst/>
          </p:spPr>
          <p:txBody>
            <a:bodyPr wrap="square" lIns="0" tIns="0" rIns="0" bIns="0" numCol="1" anchor="b">
              <a:noAutofit/>
            </a:bodyPr>
            <a:lstStyle/>
            <a:p>
              <a:endParaRPr sz="2532" dirty="0">
                <a:latin typeface="Lato Light" panose="020F0502020204030203" pitchFamily="34" charset="0"/>
              </a:endParaRPr>
            </a:p>
          </p:txBody>
        </p:sp>
        <p:sp>
          <p:nvSpPr>
            <p:cNvPr id="89" name="Shape 34218">
              <a:extLst>
                <a:ext uri="{FF2B5EF4-FFF2-40B4-BE49-F238E27FC236}">
                  <a16:creationId xmlns:a16="http://schemas.microsoft.com/office/drawing/2014/main" id="{AD815917-255E-FFF3-193B-ABFC4642F4CD}"/>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grpFill/>
            <a:ln w="12700" cap="flat">
              <a:noFill/>
              <a:miter lim="400000"/>
            </a:ln>
            <a:effectLst/>
          </p:spPr>
          <p:txBody>
            <a:bodyPr wrap="square" lIns="0" tIns="0" rIns="0" bIns="0" numCol="1" anchor="b">
              <a:noAutofit/>
            </a:bodyPr>
            <a:lstStyle/>
            <a:p>
              <a:endParaRPr sz="2532" dirty="0">
                <a:latin typeface="Lato Light" panose="020F0502020204030203" pitchFamily="34" charset="0"/>
              </a:endParaRPr>
            </a:p>
          </p:txBody>
        </p:sp>
        <p:sp>
          <p:nvSpPr>
            <p:cNvPr id="90" name="Shape 34219">
              <a:extLst>
                <a:ext uri="{FF2B5EF4-FFF2-40B4-BE49-F238E27FC236}">
                  <a16:creationId xmlns:a16="http://schemas.microsoft.com/office/drawing/2014/main" id="{E74ED2AC-C695-F851-41DF-7F0E602EBFEB}"/>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1" name="Shape 34220">
              <a:extLst>
                <a:ext uri="{FF2B5EF4-FFF2-40B4-BE49-F238E27FC236}">
                  <a16:creationId xmlns:a16="http://schemas.microsoft.com/office/drawing/2014/main" id="{E2F50789-D626-3ECF-DC6A-A5F26C0304F4}"/>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grpFill/>
            <a:ln w="12700" cap="flat">
              <a:noFill/>
              <a:miter lim="400000"/>
            </a:ln>
            <a:effectLst/>
          </p:spPr>
          <p:txBody>
            <a:bodyPr wrap="square" lIns="0" tIns="0" rIns="0" bIns="0" numCol="1" anchor="b">
              <a:noAutofit/>
            </a:bodyPr>
            <a:lstStyle/>
            <a:p>
              <a:endParaRPr sz="2532" dirty="0">
                <a:latin typeface="Lato Light" panose="020F0502020204030203" pitchFamily="34" charset="0"/>
              </a:endParaRPr>
            </a:p>
          </p:txBody>
        </p:sp>
        <p:sp>
          <p:nvSpPr>
            <p:cNvPr id="92" name="Shape 34221">
              <a:extLst>
                <a:ext uri="{FF2B5EF4-FFF2-40B4-BE49-F238E27FC236}">
                  <a16:creationId xmlns:a16="http://schemas.microsoft.com/office/drawing/2014/main" id="{634743BF-EC80-627F-9CBC-2ACAD9EE7525}"/>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grpFill/>
            <a:ln w="12700" cap="flat">
              <a:noFill/>
              <a:miter lim="400000"/>
            </a:ln>
            <a:effectLst/>
          </p:spPr>
          <p:txBody>
            <a:bodyPr wrap="square" lIns="0" tIns="0" rIns="0" bIns="0" numCol="1" anchor="b">
              <a:noAutofit/>
            </a:bodyPr>
            <a:lstStyle/>
            <a:p>
              <a:endParaRPr sz="2532" dirty="0">
                <a:latin typeface="Lato Light" panose="020F0502020204030203" pitchFamily="34" charset="0"/>
              </a:endParaRPr>
            </a:p>
          </p:txBody>
        </p:sp>
        <p:sp>
          <p:nvSpPr>
            <p:cNvPr id="93" name="Shape 34222">
              <a:extLst>
                <a:ext uri="{FF2B5EF4-FFF2-40B4-BE49-F238E27FC236}">
                  <a16:creationId xmlns:a16="http://schemas.microsoft.com/office/drawing/2014/main" id="{665EDF87-BCE7-38D1-1460-E0C6A18B12F0}"/>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grpFill/>
            <a:ln w="12700" cap="flat">
              <a:noFill/>
              <a:miter lim="400000"/>
            </a:ln>
            <a:effectLst/>
          </p:spPr>
          <p:txBody>
            <a:bodyPr wrap="square" lIns="0" tIns="0" rIns="0" bIns="0" numCol="1" anchor="b">
              <a:noAutofit/>
            </a:bodyPr>
            <a:lstStyle/>
            <a:p>
              <a:endParaRPr sz="2532" dirty="0">
                <a:latin typeface="Lato Light" panose="020F0502020204030203" pitchFamily="34" charset="0"/>
              </a:endParaRPr>
            </a:p>
          </p:txBody>
        </p:sp>
        <p:sp>
          <p:nvSpPr>
            <p:cNvPr id="94" name="Shape 34223">
              <a:extLst>
                <a:ext uri="{FF2B5EF4-FFF2-40B4-BE49-F238E27FC236}">
                  <a16:creationId xmlns:a16="http://schemas.microsoft.com/office/drawing/2014/main" id="{AF2D3821-57F1-9B54-81DB-6E19678C33E7}"/>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5" name="Shape 34224">
              <a:extLst>
                <a:ext uri="{FF2B5EF4-FFF2-40B4-BE49-F238E27FC236}">
                  <a16:creationId xmlns:a16="http://schemas.microsoft.com/office/drawing/2014/main" id="{A74799A0-5120-6A7C-10B3-6CB3B35B0A82}"/>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6" name="Shape 34225">
              <a:extLst>
                <a:ext uri="{FF2B5EF4-FFF2-40B4-BE49-F238E27FC236}">
                  <a16:creationId xmlns:a16="http://schemas.microsoft.com/office/drawing/2014/main" id="{E0468EF2-80EC-C811-7D7A-CE6A13EBB6AC}"/>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7" name="Shape 34226">
              <a:extLst>
                <a:ext uri="{FF2B5EF4-FFF2-40B4-BE49-F238E27FC236}">
                  <a16:creationId xmlns:a16="http://schemas.microsoft.com/office/drawing/2014/main" id="{9D565CC8-3E94-E241-13FC-47EAFD529143}"/>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8" name="Shape 34227">
              <a:extLst>
                <a:ext uri="{FF2B5EF4-FFF2-40B4-BE49-F238E27FC236}">
                  <a16:creationId xmlns:a16="http://schemas.microsoft.com/office/drawing/2014/main" id="{D1077EFF-CB66-7F2A-B528-A010E837D9A8}"/>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99" name="Shape 34228">
              <a:extLst>
                <a:ext uri="{FF2B5EF4-FFF2-40B4-BE49-F238E27FC236}">
                  <a16:creationId xmlns:a16="http://schemas.microsoft.com/office/drawing/2014/main" id="{F209AA74-C219-36A4-B83D-94E72A539FA9}"/>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0" name="Shape 34229">
              <a:extLst>
                <a:ext uri="{FF2B5EF4-FFF2-40B4-BE49-F238E27FC236}">
                  <a16:creationId xmlns:a16="http://schemas.microsoft.com/office/drawing/2014/main" id="{CE478722-E6FF-6B9E-51BC-87E5A7F15B0F}"/>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1" name="Shape 34230">
              <a:extLst>
                <a:ext uri="{FF2B5EF4-FFF2-40B4-BE49-F238E27FC236}">
                  <a16:creationId xmlns:a16="http://schemas.microsoft.com/office/drawing/2014/main" id="{754B00B0-C74F-465B-6C72-4AF7F0638004}"/>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2" name="Shape 34231">
              <a:extLst>
                <a:ext uri="{FF2B5EF4-FFF2-40B4-BE49-F238E27FC236}">
                  <a16:creationId xmlns:a16="http://schemas.microsoft.com/office/drawing/2014/main" id="{FF5FE50E-290C-2CAF-3DF2-3F42C9FA30E4}"/>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3" name="Shape 34232">
              <a:extLst>
                <a:ext uri="{FF2B5EF4-FFF2-40B4-BE49-F238E27FC236}">
                  <a16:creationId xmlns:a16="http://schemas.microsoft.com/office/drawing/2014/main" id="{5543D6EA-BAF5-F86A-50DE-D17393CA0742}"/>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4" name="Shape 34233">
              <a:extLst>
                <a:ext uri="{FF2B5EF4-FFF2-40B4-BE49-F238E27FC236}">
                  <a16:creationId xmlns:a16="http://schemas.microsoft.com/office/drawing/2014/main" id="{79433D2A-2FEF-E648-CC77-3DC032AF95F3}"/>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5" name="Shape 34234">
              <a:extLst>
                <a:ext uri="{FF2B5EF4-FFF2-40B4-BE49-F238E27FC236}">
                  <a16:creationId xmlns:a16="http://schemas.microsoft.com/office/drawing/2014/main" id="{CDE2121F-18D6-2DBA-D3AD-4A9E2BC3251D}"/>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6" name="Shape 34235">
              <a:extLst>
                <a:ext uri="{FF2B5EF4-FFF2-40B4-BE49-F238E27FC236}">
                  <a16:creationId xmlns:a16="http://schemas.microsoft.com/office/drawing/2014/main" id="{69E86ED4-9147-CD71-884F-1739792B43BC}"/>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7" name="Shape 34236">
              <a:extLst>
                <a:ext uri="{FF2B5EF4-FFF2-40B4-BE49-F238E27FC236}">
                  <a16:creationId xmlns:a16="http://schemas.microsoft.com/office/drawing/2014/main" id="{4B7BB57C-56FD-5D5D-89F5-F11957CFDC46}"/>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8" name="Shape 34237">
              <a:extLst>
                <a:ext uri="{FF2B5EF4-FFF2-40B4-BE49-F238E27FC236}">
                  <a16:creationId xmlns:a16="http://schemas.microsoft.com/office/drawing/2014/main" id="{1F69D692-7966-1A8C-7447-4C60FBB6C750}"/>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9" name="Shape 34238">
              <a:extLst>
                <a:ext uri="{FF2B5EF4-FFF2-40B4-BE49-F238E27FC236}">
                  <a16:creationId xmlns:a16="http://schemas.microsoft.com/office/drawing/2014/main" id="{B3D0CD3B-4D77-C0B7-F6CA-7BBD52863743}"/>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0" name="Shape 34239">
              <a:extLst>
                <a:ext uri="{FF2B5EF4-FFF2-40B4-BE49-F238E27FC236}">
                  <a16:creationId xmlns:a16="http://schemas.microsoft.com/office/drawing/2014/main" id="{8CE09814-D2D5-41DA-47C3-4618FB9B223C}"/>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1" name="Shape 34240">
              <a:extLst>
                <a:ext uri="{FF2B5EF4-FFF2-40B4-BE49-F238E27FC236}">
                  <a16:creationId xmlns:a16="http://schemas.microsoft.com/office/drawing/2014/main" id="{C64CF8F8-CAE9-2BF3-1D07-64BE37618F8C}"/>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2" name="Shape 34241">
              <a:extLst>
                <a:ext uri="{FF2B5EF4-FFF2-40B4-BE49-F238E27FC236}">
                  <a16:creationId xmlns:a16="http://schemas.microsoft.com/office/drawing/2014/main" id="{8DC335B4-BCC8-B279-5449-F5ED30290ABF}"/>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3" name="Shape 34242">
              <a:extLst>
                <a:ext uri="{FF2B5EF4-FFF2-40B4-BE49-F238E27FC236}">
                  <a16:creationId xmlns:a16="http://schemas.microsoft.com/office/drawing/2014/main" id="{F2D5DD78-DD27-3A76-E839-7099886C0578}"/>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4" name="Shape 34243">
              <a:extLst>
                <a:ext uri="{FF2B5EF4-FFF2-40B4-BE49-F238E27FC236}">
                  <a16:creationId xmlns:a16="http://schemas.microsoft.com/office/drawing/2014/main" id="{1ED2FA6E-65D3-D42B-AD5D-B2F241AB1D67}"/>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5" name="Shape 34244">
              <a:extLst>
                <a:ext uri="{FF2B5EF4-FFF2-40B4-BE49-F238E27FC236}">
                  <a16:creationId xmlns:a16="http://schemas.microsoft.com/office/drawing/2014/main" id="{363E0EEB-623A-A33D-6A75-620594C304A7}"/>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6" name="Shape 34245">
              <a:extLst>
                <a:ext uri="{FF2B5EF4-FFF2-40B4-BE49-F238E27FC236}">
                  <a16:creationId xmlns:a16="http://schemas.microsoft.com/office/drawing/2014/main" id="{0681D3CB-390A-4C94-5C43-5AA8A3BB5BFF}"/>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7" name="Shape 34246">
              <a:extLst>
                <a:ext uri="{FF2B5EF4-FFF2-40B4-BE49-F238E27FC236}">
                  <a16:creationId xmlns:a16="http://schemas.microsoft.com/office/drawing/2014/main" id="{C41D6190-DB50-6E17-34D0-BE492B44ABD9}"/>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8" name="Shape 34247">
              <a:extLst>
                <a:ext uri="{FF2B5EF4-FFF2-40B4-BE49-F238E27FC236}">
                  <a16:creationId xmlns:a16="http://schemas.microsoft.com/office/drawing/2014/main" id="{28C6668D-9FC6-4218-E6F6-AC13DD298388}"/>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119" name="Shape 34248">
              <a:extLst>
                <a:ext uri="{FF2B5EF4-FFF2-40B4-BE49-F238E27FC236}">
                  <a16:creationId xmlns:a16="http://schemas.microsoft.com/office/drawing/2014/main" id="{750B0614-680F-5230-EBD9-8B379031489D}"/>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0" name="Shape 34249">
              <a:extLst>
                <a:ext uri="{FF2B5EF4-FFF2-40B4-BE49-F238E27FC236}">
                  <a16:creationId xmlns:a16="http://schemas.microsoft.com/office/drawing/2014/main" id="{DCF882E2-33C9-D083-ED66-13D8A3708E01}"/>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1" name="Shape 34250">
              <a:extLst>
                <a:ext uri="{FF2B5EF4-FFF2-40B4-BE49-F238E27FC236}">
                  <a16:creationId xmlns:a16="http://schemas.microsoft.com/office/drawing/2014/main" id="{49A59A7C-2449-7653-4A0A-E88A6A743258}"/>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2" name="Shape 34251">
              <a:extLst>
                <a:ext uri="{FF2B5EF4-FFF2-40B4-BE49-F238E27FC236}">
                  <a16:creationId xmlns:a16="http://schemas.microsoft.com/office/drawing/2014/main" id="{E0B905FA-4ED7-26C7-4FF7-E5BB8D1E2D8A}"/>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3" name="Shape 34252">
              <a:extLst>
                <a:ext uri="{FF2B5EF4-FFF2-40B4-BE49-F238E27FC236}">
                  <a16:creationId xmlns:a16="http://schemas.microsoft.com/office/drawing/2014/main" id="{5D9B56F0-49BC-8DB3-19B3-1177EE94FA9A}"/>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grpFill/>
            <a:ln w="12700" cap="flat">
              <a:noFill/>
              <a:miter lim="400000"/>
            </a:ln>
            <a:effectLst/>
          </p:spPr>
          <p:txBody>
            <a:bodyPr wrap="square" lIns="26789" tIns="26789" rIns="26789" bIns="26789" numCol="1" anchor="b">
              <a:noAutofit/>
            </a:bodyPr>
            <a:lstStyle/>
            <a:p>
              <a:endParaRPr sz="2532" dirty="0">
                <a:latin typeface="Lato Light" panose="020F0502020204030203" pitchFamily="34" charset="0"/>
              </a:endParaRPr>
            </a:p>
          </p:txBody>
        </p:sp>
        <p:sp>
          <p:nvSpPr>
            <p:cNvPr id="124" name="Shape 34253">
              <a:extLst>
                <a:ext uri="{FF2B5EF4-FFF2-40B4-BE49-F238E27FC236}">
                  <a16:creationId xmlns:a16="http://schemas.microsoft.com/office/drawing/2014/main" id="{3B9FD492-1157-49C5-41F4-71A3622AF75B}"/>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5" name="Shape 34254">
              <a:extLst>
                <a:ext uri="{FF2B5EF4-FFF2-40B4-BE49-F238E27FC236}">
                  <a16:creationId xmlns:a16="http://schemas.microsoft.com/office/drawing/2014/main" id="{F53D0048-FF24-CC74-51F1-515F63ED1A7B}"/>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6" name="Shape 34255">
              <a:extLst>
                <a:ext uri="{FF2B5EF4-FFF2-40B4-BE49-F238E27FC236}">
                  <a16:creationId xmlns:a16="http://schemas.microsoft.com/office/drawing/2014/main" id="{8E457697-ACA2-F3FE-2C58-7C1361677A77}"/>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7" name="Shape 34256">
              <a:extLst>
                <a:ext uri="{FF2B5EF4-FFF2-40B4-BE49-F238E27FC236}">
                  <a16:creationId xmlns:a16="http://schemas.microsoft.com/office/drawing/2014/main" id="{329C682B-1BF4-3FFE-373A-2D3491507479}"/>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8" name="Shape 34257">
              <a:extLst>
                <a:ext uri="{FF2B5EF4-FFF2-40B4-BE49-F238E27FC236}">
                  <a16:creationId xmlns:a16="http://schemas.microsoft.com/office/drawing/2014/main" id="{D6F738F3-6721-E283-0610-AC49EF2777F1}"/>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29" name="Shape 34258">
              <a:extLst>
                <a:ext uri="{FF2B5EF4-FFF2-40B4-BE49-F238E27FC236}">
                  <a16:creationId xmlns:a16="http://schemas.microsoft.com/office/drawing/2014/main" id="{33D6F1C3-F71E-821A-4A98-E7424D487059}"/>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0" name="Shape 34259">
              <a:extLst>
                <a:ext uri="{FF2B5EF4-FFF2-40B4-BE49-F238E27FC236}">
                  <a16:creationId xmlns:a16="http://schemas.microsoft.com/office/drawing/2014/main" id="{2C51256E-4C3D-94A4-8077-36FA606F97B0}"/>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1" name="Shape 34260">
              <a:extLst>
                <a:ext uri="{FF2B5EF4-FFF2-40B4-BE49-F238E27FC236}">
                  <a16:creationId xmlns:a16="http://schemas.microsoft.com/office/drawing/2014/main" id="{3F7E407C-B596-E914-8669-E9DAC315CE23}"/>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2" name="Shape 34261">
              <a:extLst>
                <a:ext uri="{FF2B5EF4-FFF2-40B4-BE49-F238E27FC236}">
                  <a16:creationId xmlns:a16="http://schemas.microsoft.com/office/drawing/2014/main" id="{915CE5A4-EA40-D9FE-0E28-7358ADA97879}"/>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3" name="Shape 34262">
              <a:extLst>
                <a:ext uri="{FF2B5EF4-FFF2-40B4-BE49-F238E27FC236}">
                  <a16:creationId xmlns:a16="http://schemas.microsoft.com/office/drawing/2014/main" id="{F7A883EA-EF1A-C171-3617-E0AFFAE2790A}"/>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4" name="Shape 34263">
              <a:extLst>
                <a:ext uri="{FF2B5EF4-FFF2-40B4-BE49-F238E27FC236}">
                  <a16:creationId xmlns:a16="http://schemas.microsoft.com/office/drawing/2014/main" id="{2EA67DC0-380F-81BB-80D5-1F3A3740294C}"/>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5" name="Shape 34264">
              <a:extLst>
                <a:ext uri="{FF2B5EF4-FFF2-40B4-BE49-F238E27FC236}">
                  <a16:creationId xmlns:a16="http://schemas.microsoft.com/office/drawing/2014/main" id="{BF65E467-9BBF-B32B-9B37-3C02CEE5804B}"/>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36" name="Shape 34265">
              <a:extLst>
                <a:ext uri="{FF2B5EF4-FFF2-40B4-BE49-F238E27FC236}">
                  <a16:creationId xmlns:a16="http://schemas.microsoft.com/office/drawing/2014/main" id="{105CE4F5-46B4-6CEA-4973-FF37D7F74401}"/>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grpSp>
      <p:sp>
        <p:nvSpPr>
          <p:cNvPr id="2" name="Date Placeholder 1">
            <a:extLst>
              <a:ext uri="{FF2B5EF4-FFF2-40B4-BE49-F238E27FC236}">
                <a16:creationId xmlns:a16="http://schemas.microsoft.com/office/drawing/2014/main" id="{8DE88E3D-EC8C-8A55-1618-ED68456DCB80}"/>
              </a:ext>
            </a:extLst>
          </p:cNvPr>
          <p:cNvSpPr>
            <a:spLocks noGrp="1"/>
          </p:cNvSpPr>
          <p:nvPr>
            <p:ph type="dt" sz="half" idx="10"/>
          </p:nvPr>
        </p:nvSpPr>
        <p:spPr/>
        <p:txBody>
          <a:bodyPr/>
          <a:lstStyle/>
          <a:p>
            <a:fld id="{1EE6DC71-527B-4F8C-99C7-DCBEBD77E87F}" type="datetime5">
              <a:rPr lang="en-US" smtClean="0"/>
              <a:t>2-Nov-23</a:t>
            </a:fld>
            <a:endParaRPr lang="en-US"/>
          </a:p>
        </p:txBody>
      </p:sp>
    </p:spTree>
    <p:extLst>
      <p:ext uri="{BB962C8B-B14F-4D97-AF65-F5344CB8AC3E}">
        <p14:creationId xmlns:p14="http://schemas.microsoft.com/office/powerpoint/2010/main" val="51465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o-RO" sz="4400" b="1" dirty="0"/>
              <a:t>Vă mulțumim pentru atenție!</a:t>
            </a:r>
            <a:endParaRPr lang="en-US"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458" y="184576"/>
            <a:ext cx="4895750" cy="1743893"/>
          </a:xfrm>
          <a:prstGeom prst="rect">
            <a:avLst/>
          </a:prstGeom>
        </p:spPr>
      </p:pic>
      <p:sp>
        <p:nvSpPr>
          <p:cNvPr id="3" name="Slide Number Placeholder 2">
            <a:extLst>
              <a:ext uri="{FF2B5EF4-FFF2-40B4-BE49-F238E27FC236}">
                <a16:creationId xmlns:a16="http://schemas.microsoft.com/office/drawing/2014/main" id="{4FDD6E0E-EE2D-F8A1-CEE4-09C56FE51F52}"/>
              </a:ext>
            </a:extLst>
          </p:cNvPr>
          <p:cNvSpPr>
            <a:spLocks noGrp="1"/>
          </p:cNvSpPr>
          <p:nvPr>
            <p:ph type="sldNum" sz="quarter" idx="12"/>
          </p:nvPr>
        </p:nvSpPr>
        <p:spPr/>
        <p:txBody>
          <a:bodyPr/>
          <a:lstStyle/>
          <a:p>
            <a:fld id="{98CE6352-719A-445D-9B46-59561F72D0C9}" type="slidenum">
              <a:rPr lang="en-US" smtClean="0"/>
              <a:t>23</a:t>
            </a:fld>
            <a:endParaRPr lang="en-US"/>
          </a:p>
        </p:txBody>
      </p:sp>
      <p:sp>
        <p:nvSpPr>
          <p:cNvPr id="2" name="Date Placeholder 1">
            <a:extLst>
              <a:ext uri="{FF2B5EF4-FFF2-40B4-BE49-F238E27FC236}">
                <a16:creationId xmlns:a16="http://schemas.microsoft.com/office/drawing/2014/main" id="{F89631DF-5988-7DCD-CC56-D7E042C099D9}"/>
              </a:ext>
            </a:extLst>
          </p:cNvPr>
          <p:cNvSpPr>
            <a:spLocks noGrp="1"/>
          </p:cNvSpPr>
          <p:nvPr>
            <p:ph type="dt" sz="half" idx="10"/>
          </p:nvPr>
        </p:nvSpPr>
        <p:spPr/>
        <p:txBody>
          <a:bodyPr/>
          <a:lstStyle/>
          <a:p>
            <a:fld id="{7E5F9235-BE80-47EB-8EA8-FEF64B9A27A1}" type="datetime5">
              <a:rPr lang="en-US" smtClean="0"/>
              <a:t>2-Nov-23</a:t>
            </a:fld>
            <a:endParaRPr lang="en-US"/>
          </a:p>
        </p:txBody>
      </p:sp>
    </p:spTree>
    <p:extLst>
      <p:ext uri="{BB962C8B-B14F-4D97-AF65-F5344CB8AC3E}">
        <p14:creationId xmlns:p14="http://schemas.microsoft.com/office/powerpoint/2010/main" val="167590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Repartizarea sarcinilor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3</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graphicFrame>
        <p:nvGraphicFramePr>
          <p:cNvPr id="12" name="Content Placeholder 6">
            <a:extLst>
              <a:ext uri="{FF2B5EF4-FFF2-40B4-BE49-F238E27FC236}">
                <a16:creationId xmlns:a16="http://schemas.microsoft.com/office/drawing/2014/main" id="{DD1CE99F-20EB-6B0F-A4E3-E412D1EBE363}"/>
              </a:ext>
            </a:extLst>
          </p:cNvPr>
          <p:cNvGraphicFramePr>
            <a:graphicFrameLocks/>
          </p:cNvGraphicFramePr>
          <p:nvPr>
            <p:extLst>
              <p:ext uri="{D42A27DB-BD31-4B8C-83A1-F6EECF244321}">
                <p14:modId xmlns:p14="http://schemas.microsoft.com/office/powerpoint/2010/main" val="2679566560"/>
              </p:ext>
            </p:extLst>
          </p:nvPr>
        </p:nvGraphicFramePr>
        <p:xfrm>
          <a:off x="506027" y="1651223"/>
          <a:ext cx="11099164" cy="4771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1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72591A6E-045C-4A6F-A907-E0A869B9EF5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077AADCD-8F5D-4F09-9C62-B8967723AE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202CAC22-DC7D-4BE1-B5A7-1B05F7804A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64873FAA-81B6-496B-A519-61D54E75E2A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58F2A966-9DDC-45A0-A474-F07AB7E2A51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7416100D-2B13-4CB4-BB16-320976AF5E3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CF8EBD6D-DCF2-4CE5-A0C6-71B14F74C14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D5C1B2D9-4506-42D7-B79F-639A090A038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39AB227F-14CB-44FA-B044-8B55A6939DC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graphicEl>
                                              <a:dgm id="{F9B3A288-515C-4D2A-B3B1-71CB5B31D8C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graphicEl>
                                              <a:dgm id="{F65094CF-FCA1-47B7-985F-93C090683BA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graphicEl>
                                              <a:dgm id="{752A2906-91EC-424C-891B-6986EBCCA99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graphicEl>
                                              <a:dgm id="{EBA9A0C5-A78B-4188-A29E-A1267F5C77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Principiile impunerii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4</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sp>
        <p:nvSpPr>
          <p:cNvPr id="23" name="TextBox 22">
            <a:extLst>
              <a:ext uri="{FF2B5EF4-FFF2-40B4-BE49-F238E27FC236}">
                <a16:creationId xmlns:a16="http://schemas.microsoft.com/office/drawing/2014/main" id="{2C50CF57-2D39-2CC7-4F75-D6C54482CCCB}"/>
              </a:ext>
            </a:extLst>
          </p:cNvPr>
          <p:cNvSpPr txBox="1"/>
          <p:nvPr/>
        </p:nvSpPr>
        <p:spPr>
          <a:xfrm>
            <a:off x="432561" y="2170395"/>
            <a:ext cx="10753782" cy="3785652"/>
          </a:xfrm>
          <a:prstGeom prst="rect">
            <a:avLst/>
          </a:prstGeom>
          <a:noFill/>
        </p:spPr>
        <p:txBody>
          <a:bodyPr wrap="square">
            <a:spAutoFit/>
          </a:bodyPr>
          <a:lstStyle/>
          <a:p>
            <a:pPr marL="457200" indent="-457200" algn="just">
              <a:spcAft>
                <a:spcPts val="0"/>
              </a:spcAft>
              <a:buFont typeface="+mj-lt"/>
              <a:buAutoNum type="arabicPeriod"/>
            </a:pPr>
            <a:r>
              <a:rPr lang="ro-RO" sz="2000" b="1" i="0" dirty="0">
                <a:effectLst/>
                <a:latin typeface="+mj-lt"/>
              </a:rPr>
              <a:t>NEUTRALITATEA IMPUNERII </a:t>
            </a:r>
            <a:r>
              <a:rPr lang="ro-RO" sz="2000" b="0" i="0" dirty="0">
                <a:effectLst/>
                <a:latin typeface="+mj-lt"/>
              </a:rPr>
              <a:t>– asigurarea prin </a:t>
            </a:r>
            <a:r>
              <a:rPr lang="ro-RO" sz="2000" b="0" i="0" dirty="0" err="1">
                <a:effectLst/>
                <a:latin typeface="+mj-lt"/>
              </a:rPr>
              <a:t>legislaţia</a:t>
            </a:r>
            <a:r>
              <a:rPr lang="ro-RO" sz="2000" b="0" i="0" dirty="0">
                <a:effectLst/>
                <a:latin typeface="+mj-lt"/>
              </a:rPr>
              <a:t> fiscală a </a:t>
            </a:r>
            <a:r>
              <a:rPr lang="ro-RO" sz="2000" b="0" i="0" dirty="0" err="1">
                <a:effectLst/>
                <a:latin typeface="+mj-lt"/>
              </a:rPr>
              <a:t>condiţiilor</a:t>
            </a:r>
            <a:r>
              <a:rPr lang="ro-RO" sz="2000" b="0" i="0" dirty="0">
                <a:effectLst/>
                <a:latin typeface="+mj-lt"/>
              </a:rPr>
              <a:t> egale investitorilor, capitalului autohton </a:t>
            </a:r>
            <a:r>
              <a:rPr lang="ro-RO" sz="2000" b="0" i="0" dirty="0" err="1">
                <a:effectLst/>
                <a:latin typeface="+mj-lt"/>
              </a:rPr>
              <a:t>şi</a:t>
            </a:r>
            <a:r>
              <a:rPr lang="ro-RO" sz="2000" b="0" i="0" dirty="0">
                <a:effectLst/>
                <a:latin typeface="+mj-lt"/>
              </a:rPr>
              <a:t> străin;</a:t>
            </a:r>
          </a:p>
          <a:p>
            <a:pPr marL="457200" indent="-457200" algn="just">
              <a:spcAft>
                <a:spcPts val="0"/>
              </a:spcAft>
              <a:buFont typeface="+mj-lt"/>
              <a:buAutoNum type="arabicPeriod"/>
            </a:pPr>
            <a:r>
              <a:rPr lang="ro-RO" sz="2000" b="1" i="0" dirty="0">
                <a:effectLst/>
                <a:latin typeface="+mj-lt"/>
              </a:rPr>
              <a:t>CERTITUDINEA IMPUNERII </a:t>
            </a:r>
            <a:r>
              <a:rPr lang="ro-RO" sz="2000" b="0" i="0" dirty="0">
                <a:effectLst/>
                <a:latin typeface="+mj-lt"/>
              </a:rPr>
              <a:t>– </a:t>
            </a:r>
            <a:r>
              <a:rPr lang="ro-RO" sz="2000" b="0" i="0" dirty="0" err="1">
                <a:effectLst/>
                <a:latin typeface="+mj-lt"/>
              </a:rPr>
              <a:t>existenţa</a:t>
            </a:r>
            <a:r>
              <a:rPr lang="ro-RO" sz="2000" b="0" i="0" dirty="0">
                <a:effectLst/>
                <a:latin typeface="+mj-lt"/>
              </a:rPr>
              <a:t> de norme juridice clare, care exclud interpretările arbitrare, claritate </a:t>
            </a:r>
            <a:r>
              <a:rPr lang="ro-RO" sz="2000" b="0" i="0" dirty="0" err="1">
                <a:effectLst/>
                <a:latin typeface="+mj-lt"/>
              </a:rPr>
              <a:t>şi</a:t>
            </a:r>
            <a:r>
              <a:rPr lang="ro-RO" sz="2000" b="0" i="0" dirty="0">
                <a:effectLst/>
                <a:latin typeface="+mj-lt"/>
              </a:rPr>
              <a:t> precizie a termenelor, </a:t>
            </a:r>
            <a:r>
              <a:rPr lang="ro-RO" sz="2000" b="0" i="0" dirty="0" err="1">
                <a:effectLst/>
                <a:latin typeface="+mj-lt"/>
              </a:rPr>
              <a:t>modalităţilor</a:t>
            </a:r>
            <a:r>
              <a:rPr lang="ro-RO" sz="2000" b="0" i="0" dirty="0">
                <a:effectLst/>
                <a:latin typeface="+mj-lt"/>
              </a:rPr>
              <a:t> </a:t>
            </a:r>
            <a:r>
              <a:rPr lang="ro-RO" sz="2000" b="0" i="0" dirty="0" err="1">
                <a:effectLst/>
                <a:latin typeface="+mj-lt"/>
              </a:rPr>
              <a:t>şi</a:t>
            </a:r>
            <a:r>
              <a:rPr lang="ro-RO" sz="2000" b="0" i="0" dirty="0">
                <a:effectLst/>
                <a:latin typeface="+mj-lt"/>
              </a:rPr>
              <a:t> sumelor de plată pentru fiecare contribuabil, </a:t>
            </a:r>
            <a:r>
              <a:rPr lang="ro-RO" sz="2000" b="0" i="0" dirty="0" err="1">
                <a:effectLst/>
                <a:latin typeface="+mj-lt"/>
              </a:rPr>
              <a:t>permiţînd</a:t>
            </a:r>
            <a:r>
              <a:rPr lang="ro-RO" sz="2000" b="0" i="0" dirty="0">
                <a:effectLst/>
                <a:latin typeface="+mj-lt"/>
              </a:rPr>
              <a:t> acestuia o analiză </a:t>
            </a:r>
            <a:r>
              <a:rPr lang="ro-RO" sz="2000" b="0" i="0" dirty="0" err="1">
                <a:effectLst/>
                <a:latin typeface="+mj-lt"/>
              </a:rPr>
              <a:t>uşoară</a:t>
            </a:r>
            <a:r>
              <a:rPr lang="ro-RO" sz="2000" b="0" i="0" dirty="0">
                <a:effectLst/>
                <a:latin typeface="+mj-lt"/>
              </a:rPr>
              <a:t> a </a:t>
            </a:r>
            <a:r>
              <a:rPr lang="ro-RO" sz="2000" b="0" i="0" dirty="0" err="1">
                <a:effectLst/>
                <a:latin typeface="+mj-lt"/>
              </a:rPr>
              <a:t>influenţei</a:t>
            </a:r>
            <a:r>
              <a:rPr lang="ro-RO" sz="2000" b="0" i="0" dirty="0">
                <a:effectLst/>
                <a:latin typeface="+mj-lt"/>
              </a:rPr>
              <a:t> deciziilor sale de management financiar asupra sarcinii lui fiscale;</a:t>
            </a:r>
          </a:p>
          <a:p>
            <a:pPr marL="457200" indent="-457200" algn="just">
              <a:spcAft>
                <a:spcPts val="0"/>
              </a:spcAft>
              <a:buFont typeface="+mj-lt"/>
              <a:buAutoNum type="arabicPeriod"/>
            </a:pPr>
            <a:r>
              <a:rPr lang="ro-RO" sz="2000" b="1" i="0" dirty="0">
                <a:effectLst/>
                <a:latin typeface="+mj-lt"/>
              </a:rPr>
              <a:t>ECHITATEA FISCALĂ </a:t>
            </a:r>
            <a:r>
              <a:rPr lang="ro-RO" sz="2000" b="0" i="0" dirty="0">
                <a:effectLst/>
                <a:latin typeface="+mj-lt"/>
              </a:rPr>
              <a:t>– tratare egală a persoanelor fizice </a:t>
            </a:r>
            <a:r>
              <a:rPr lang="ro-RO" sz="2000" b="0" i="0" dirty="0" err="1">
                <a:effectLst/>
                <a:latin typeface="+mj-lt"/>
              </a:rPr>
              <a:t>şi</a:t>
            </a:r>
            <a:r>
              <a:rPr lang="ro-RO" sz="2000" b="0" i="0" dirty="0">
                <a:effectLst/>
                <a:latin typeface="+mj-lt"/>
              </a:rPr>
              <a:t> juridice, care activează în </a:t>
            </a:r>
            <a:r>
              <a:rPr lang="ro-RO" sz="2000" b="0" i="0" dirty="0" err="1">
                <a:effectLst/>
                <a:latin typeface="+mj-lt"/>
              </a:rPr>
              <a:t>condiţii</a:t>
            </a:r>
            <a:r>
              <a:rPr lang="ro-RO" sz="2000" b="0" i="0" dirty="0">
                <a:effectLst/>
                <a:latin typeface="+mj-lt"/>
              </a:rPr>
              <a:t> similare, în vederea asigurării unei sarcini fiscale egale;</a:t>
            </a:r>
          </a:p>
          <a:p>
            <a:pPr marL="457200" indent="-457200" algn="just">
              <a:spcAft>
                <a:spcPts val="0"/>
              </a:spcAft>
              <a:buFont typeface="+mj-lt"/>
              <a:buAutoNum type="arabicPeriod"/>
            </a:pPr>
            <a:r>
              <a:rPr lang="ro-RO" sz="2000" b="1" i="0" dirty="0">
                <a:effectLst/>
                <a:latin typeface="+mj-lt"/>
              </a:rPr>
              <a:t>STABILITATEA FISCALĂ </a:t>
            </a:r>
            <a:r>
              <a:rPr lang="ro-RO" sz="2000" b="0" i="0" dirty="0">
                <a:effectLst/>
                <a:latin typeface="+mj-lt"/>
              </a:rPr>
              <a:t>– efectuare a oricăror modificări </a:t>
            </a:r>
            <a:r>
              <a:rPr lang="ro-RO" sz="2000" b="0" i="0" dirty="0" err="1">
                <a:effectLst/>
                <a:latin typeface="+mj-lt"/>
              </a:rPr>
              <a:t>şi</a:t>
            </a:r>
            <a:r>
              <a:rPr lang="ro-RO" sz="2000" b="0" i="0" dirty="0">
                <a:effectLst/>
                <a:latin typeface="+mj-lt"/>
              </a:rPr>
              <a:t> completări ale prevederilor </a:t>
            </a:r>
            <a:r>
              <a:rPr lang="ro-RO" sz="2000" b="0" i="0" dirty="0" err="1">
                <a:effectLst/>
                <a:latin typeface="+mj-lt"/>
              </a:rPr>
              <a:t>legislaţiei</a:t>
            </a:r>
            <a:r>
              <a:rPr lang="ro-RO" sz="2000" b="0" i="0" dirty="0">
                <a:effectLst/>
                <a:latin typeface="+mj-lt"/>
              </a:rPr>
              <a:t> fiscale nemijlocit prin modificarea </a:t>
            </a:r>
            <a:r>
              <a:rPr lang="ro-RO" sz="2000" b="0" i="0" dirty="0" err="1">
                <a:effectLst/>
                <a:latin typeface="+mj-lt"/>
              </a:rPr>
              <a:t>şi</a:t>
            </a:r>
            <a:r>
              <a:rPr lang="ro-RO" sz="2000" b="0" i="0" dirty="0">
                <a:effectLst/>
                <a:latin typeface="+mj-lt"/>
              </a:rPr>
              <a:t> completarea prezentului cod;</a:t>
            </a:r>
          </a:p>
          <a:p>
            <a:pPr marL="457200" indent="-457200" algn="just">
              <a:spcAft>
                <a:spcPts val="0"/>
              </a:spcAft>
              <a:buFont typeface="+mj-lt"/>
              <a:buAutoNum type="arabicPeriod"/>
            </a:pPr>
            <a:r>
              <a:rPr lang="ro-RO" sz="2000" b="1" i="0" dirty="0">
                <a:effectLst/>
                <a:latin typeface="+mj-lt"/>
              </a:rPr>
              <a:t>RANDAMENTUL IMPOZITELOR </a:t>
            </a:r>
            <a:r>
              <a:rPr lang="ro-RO" sz="2000" b="0" i="0" dirty="0">
                <a:effectLst/>
                <a:latin typeface="+mj-lt"/>
              </a:rPr>
              <a:t>– perceperea impozitelor </a:t>
            </a:r>
            <a:r>
              <a:rPr lang="ro-RO" sz="2000" b="0" i="0" dirty="0" err="1">
                <a:effectLst/>
                <a:latin typeface="+mj-lt"/>
              </a:rPr>
              <a:t>şi</a:t>
            </a:r>
            <a:r>
              <a:rPr lang="ro-RO" sz="2000" b="0" i="0" dirty="0">
                <a:effectLst/>
                <a:latin typeface="+mj-lt"/>
              </a:rPr>
              <a:t> taxelor cu minimum de cheltuieli, </a:t>
            </a:r>
            <a:r>
              <a:rPr lang="ro-RO" sz="2000" b="0" i="0" dirty="0" err="1">
                <a:effectLst/>
                <a:latin typeface="+mj-lt"/>
              </a:rPr>
              <a:t>cît</a:t>
            </a:r>
            <a:r>
              <a:rPr lang="ro-RO" sz="2000" b="0" i="0" dirty="0">
                <a:effectLst/>
                <a:latin typeface="+mj-lt"/>
              </a:rPr>
              <a:t> mai acceptabile pentru contribuabili</a:t>
            </a:r>
          </a:p>
        </p:txBody>
      </p:sp>
    </p:spTree>
    <p:extLst>
      <p:ext uri="{BB962C8B-B14F-4D97-AF65-F5344CB8AC3E}">
        <p14:creationId xmlns:p14="http://schemas.microsoft.com/office/powerpoint/2010/main" val="23001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5C5F2-D751-03E1-2FE1-A7D924BC5867}"/>
              </a:ext>
            </a:extLst>
          </p:cNvPr>
          <p:cNvSpPr>
            <a:spLocks noGrp="1"/>
          </p:cNvSpPr>
          <p:nvPr>
            <p:ph type="title"/>
          </p:nvPr>
        </p:nvSpPr>
        <p:spPr>
          <a:xfrm>
            <a:off x="875829" y="95145"/>
            <a:ext cx="9784080" cy="1508760"/>
          </a:xfrm>
        </p:spPr>
        <p:txBody>
          <a:bodyPr/>
          <a:lstStyle/>
          <a:p>
            <a:r>
              <a:rPr lang="ro-RO" dirty="0"/>
              <a:t>Elementele impozitului</a:t>
            </a:r>
            <a:endParaRPr lang="en-US" dirty="0"/>
          </a:p>
        </p:txBody>
      </p:sp>
      <p:sp>
        <p:nvSpPr>
          <p:cNvPr id="2" name="Slide Number Placeholder 1">
            <a:extLst>
              <a:ext uri="{FF2B5EF4-FFF2-40B4-BE49-F238E27FC236}">
                <a16:creationId xmlns:a16="http://schemas.microsoft.com/office/drawing/2014/main" id="{8F00196D-8678-42F6-827E-1EE4A3614BC0}"/>
              </a:ext>
            </a:extLst>
          </p:cNvPr>
          <p:cNvSpPr>
            <a:spLocks noGrp="1"/>
          </p:cNvSpPr>
          <p:nvPr>
            <p:ph type="sldNum" sz="quarter" idx="12"/>
          </p:nvPr>
        </p:nvSpPr>
        <p:spPr/>
        <p:txBody>
          <a:bodyPr/>
          <a:lstStyle/>
          <a:p>
            <a:fld id="{E9B0DE01-09C4-4E73-9C81-E13443A9AADC}" type="slidenum">
              <a:rPr lang="en-US" smtClean="0">
                <a:latin typeface="+mj-lt"/>
              </a:rPr>
              <a:t>5</a:t>
            </a:fld>
            <a:endParaRPr lang="en-US">
              <a:latin typeface="+mj-lt"/>
            </a:endParaRPr>
          </a:p>
        </p:txBody>
      </p:sp>
      <p:grpSp>
        <p:nvGrpSpPr>
          <p:cNvPr id="4" name="Group 3">
            <a:extLst>
              <a:ext uri="{FF2B5EF4-FFF2-40B4-BE49-F238E27FC236}">
                <a16:creationId xmlns:a16="http://schemas.microsoft.com/office/drawing/2014/main" id="{BA1AF32D-34E7-AA4D-3B8E-63DF62D7105D}"/>
              </a:ext>
            </a:extLst>
          </p:cNvPr>
          <p:cNvGrpSpPr/>
          <p:nvPr/>
        </p:nvGrpSpPr>
        <p:grpSpPr>
          <a:xfrm>
            <a:off x="355273" y="1229710"/>
            <a:ext cx="3440872" cy="2797036"/>
            <a:chOff x="355273" y="1229710"/>
            <a:chExt cx="3440872" cy="2797036"/>
          </a:xfrm>
        </p:grpSpPr>
        <p:sp>
          <p:nvSpPr>
            <p:cNvPr id="28" name="Freeform 1048">
              <a:extLst>
                <a:ext uri="{FF2B5EF4-FFF2-40B4-BE49-F238E27FC236}">
                  <a16:creationId xmlns:a16="http://schemas.microsoft.com/office/drawing/2014/main" id="{D9F549BF-12A9-49AE-924C-2CD8837E8AD3}"/>
                </a:ext>
              </a:extLst>
            </p:cNvPr>
            <p:cNvSpPr>
              <a:spLocks noChangeAspect="1" noChangeArrowheads="1"/>
            </p:cNvSpPr>
            <p:nvPr/>
          </p:nvSpPr>
          <p:spPr bwMode="auto">
            <a:xfrm>
              <a:off x="933218" y="1229710"/>
              <a:ext cx="1752832" cy="1697858"/>
            </a:xfrm>
            <a:custGeom>
              <a:avLst/>
              <a:gdLst>
                <a:gd name="T0" fmla="*/ 4652036 w 279041"/>
                <a:gd name="T1" fmla="*/ 5077802 h 285396"/>
                <a:gd name="T2" fmla="*/ 4560130 w 279041"/>
                <a:gd name="T3" fmla="*/ 5646106 h 285396"/>
                <a:gd name="T4" fmla="*/ 4468203 w 279041"/>
                <a:gd name="T5" fmla="*/ 5077802 h 285396"/>
                <a:gd name="T6" fmla="*/ 1077747 w 279041"/>
                <a:gd name="T7" fmla="*/ 4993590 h 285396"/>
                <a:gd name="T8" fmla="*/ 1173517 w 279041"/>
                <a:gd name="T9" fmla="*/ 5561927 h 285396"/>
                <a:gd name="T10" fmla="*/ 989400 w 279041"/>
                <a:gd name="T11" fmla="*/ 5561927 h 285396"/>
                <a:gd name="T12" fmla="*/ 1077747 w 279041"/>
                <a:gd name="T13" fmla="*/ 4993590 h 285396"/>
                <a:gd name="T14" fmla="*/ 2202104 w 279041"/>
                <a:gd name="T15" fmla="*/ 3562540 h 285396"/>
                <a:gd name="T16" fmla="*/ 2801347 w 279041"/>
                <a:gd name="T17" fmla="*/ 4863822 h 285396"/>
                <a:gd name="T18" fmla="*/ 3415088 w 279041"/>
                <a:gd name="T19" fmla="*/ 3562540 h 285396"/>
                <a:gd name="T20" fmla="*/ 2801347 w 279041"/>
                <a:gd name="T21" fmla="*/ 3711879 h 285396"/>
                <a:gd name="T22" fmla="*/ 3388891 w 279041"/>
                <a:gd name="T23" fmla="*/ 1551063 h 285396"/>
                <a:gd name="T24" fmla="*/ 1682251 w 279041"/>
                <a:gd name="T25" fmla="*/ 1756378 h 285396"/>
                <a:gd name="T26" fmla="*/ 2801347 w 279041"/>
                <a:gd name="T27" fmla="*/ 3548326 h 285396"/>
                <a:gd name="T28" fmla="*/ 3927698 w 279041"/>
                <a:gd name="T29" fmla="*/ 1727941 h 285396"/>
                <a:gd name="T30" fmla="*/ 2801347 w 279041"/>
                <a:gd name="T31" fmla="*/ 177751 h 285396"/>
                <a:gd name="T32" fmla="*/ 1270724 w 279041"/>
                <a:gd name="T33" fmla="*/ 3974970 h 285396"/>
                <a:gd name="T34" fmla="*/ 2043274 w 279041"/>
                <a:gd name="T35" fmla="*/ 3519888 h 285396"/>
                <a:gd name="T36" fmla="*/ 1458452 w 279041"/>
                <a:gd name="T37" fmla="*/ 2119048 h 285396"/>
                <a:gd name="T38" fmla="*/ 1602860 w 279041"/>
                <a:gd name="T39" fmla="*/ 1550174 h 285396"/>
                <a:gd name="T40" fmla="*/ 2750809 w 279041"/>
                <a:gd name="T41" fmla="*/ 1564389 h 285396"/>
                <a:gd name="T42" fmla="*/ 4086542 w 279041"/>
                <a:gd name="T43" fmla="*/ 1649733 h 285396"/>
                <a:gd name="T44" fmla="*/ 3559459 w 279041"/>
                <a:gd name="T45" fmla="*/ 3448760 h 285396"/>
                <a:gd name="T46" fmla="*/ 3999899 w 279041"/>
                <a:gd name="T47" fmla="*/ 3918087 h 285396"/>
                <a:gd name="T48" fmla="*/ 4750766 w 279041"/>
                <a:gd name="T49" fmla="*/ 2367913 h 285396"/>
                <a:gd name="T50" fmla="*/ 2801347 w 279041"/>
                <a:gd name="T51" fmla="*/ 0 h 285396"/>
                <a:gd name="T52" fmla="*/ 4526958 w 279041"/>
                <a:gd name="T53" fmla="*/ 4003431 h 285396"/>
                <a:gd name="T54" fmla="*/ 5609937 w 279041"/>
                <a:gd name="T55" fmla="*/ 5219358 h 285396"/>
                <a:gd name="T56" fmla="*/ 5523308 w 279041"/>
                <a:gd name="T57" fmla="*/ 5646012 h 285396"/>
                <a:gd name="T58" fmla="*/ 5443895 w 279041"/>
                <a:gd name="T59" fmla="*/ 5219358 h 285396"/>
                <a:gd name="T60" fmla="*/ 4115408 w 279041"/>
                <a:gd name="T61" fmla="*/ 4110077 h 285396"/>
                <a:gd name="T62" fmla="*/ 2888029 w 279041"/>
                <a:gd name="T63" fmla="*/ 5560706 h 285396"/>
                <a:gd name="T64" fmla="*/ 2721943 w 279041"/>
                <a:gd name="T65" fmla="*/ 5560706 h 285396"/>
                <a:gd name="T66" fmla="*/ 1494546 w 279041"/>
                <a:gd name="T67" fmla="*/ 4110077 h 285396"/>
                <a:gd name="T68" fmla="*/ 180543 w 279041"/>
                <a:gd name="T69" fmla="*/ 5219358 h 285396"/>
                <a:gd name="T70" fmla="*/ 86699 w 279041"/>
                <a:gd name="T71" fmla="*/ 5646012 h 285396"/>
                <a:gd name="T72" fmla="*/ 0 w 279041"/>
                <a:gd name="T73" fmla="*/ 5219358 h 285396"/>
                <a:gd name="T74" fmla="*/ 1083002 w 279041"/>
                <a:gd name="T75" fmla="*/ 4003431 h 285396"/>
                <a:gd name="T76" fmla="*/ 2801347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FF0000"/>
            </a:solidFill>
            <a:ln w="28575">
              <a:solidFill>
                <a:srgbClr val="FF0000"/>
              </a:solidFill>
            </a:ln>
            <a:effectLst/>
          </p:spPr>
          <p:txBody>
            <a:bodyPr anchor="ctr"/>
            <a:lstStyle/>
            <a:p>
              <a:endParaRPr lang="en-US" sz="900" dirty="0"/>
            </a:p>
          </p:txBody>
        </p:sp>
        <p:sp>
          <p:nvSpPr>
            <p:cNvPr id="7" name="TextBox 6">
              <a:extLst>
                <a:ext uri="{FF2B5EF4-FFF2-40B4-BE49-F238E27FC236}">
                  <a16:creationId xmlns:a16="http://schemas.microsoft.com/office/drawing/2014/main" id="{D96ABB58-EECA-3888-5F46-95DDA9071485}"/>
                </a:ext>
              </a:extLst>
            </p:cNvPr>
            <p:cNvSpPr txBox="1"/>
            <p:nvPr/>
          </p:nvSpPr>
          <p:spPr>
            <a:xfrm>
              <a:off x="355273" y="3103416"/>
              <a:ext cx="3440872" cy="923330"/>
            </a:xfrm>
            <a:prstGeom prst="rect">
              <a:avLst/>
            </a:prstGeom>
            <a:noFill/>
          </p:spPr>
          <p:txBody>
            <a:bodyPr wrap="square">
              <a:spAutoFit/>
            </a:bodyPr>
            <a:lstStyle/>
            <a:p>
              <a:r>
                <a:rPr lang="en-US" dirty="0"/>
                <a:t>SUBIECTUL IMPUNERII </a:t>
              </a:r>
            </a:p>
            <a:p>
              <a:r>
                <a:rPr lang="en-US" dirty="0" err="1"/>
                <a:t>persoana</a:t>
              </a:r>
              <a:r>
                <a:rPr lang="en-US" dirty="0"/>
                <a:t> (</a:t>
              </a:r>
              <a:r>
                <a:rPr lang="en-US" dirty="0" err="1"/>
                <a:t>fizică</a:t>
              </a:r>
              <a:r>
                <a:rPr lang="en-US" dirty="0"/>
                <a:t> </a:t>
              </a:r>
              <a:r>
                <a:rPr lang="en-US" dirty="0" err="1"/>
                <a:t>sau</a:t>
              </a:r>
              <a:r>
                <a:rPr lang="en-US" dirty="0"/>
                <a:t> </a:t>
              </a:r>
              <a:r>
                <a:rPr lang="en-US" dirty="0" err="1"/>
                <a:t>juridică</a:t>
              </a:r>
              <a:r>
                <a:rPr lang="en-US" dirty="0"/>
                <a:t>) care </a:t>
              </a:r>
              <a:r>
                <a:rPr lang="en-US" dirty="0" err="1"/>
                <a:t>achită</a:t>
              </a:r>
              <a:r>
                <a:rPr lang="en-US" dirty="0"/>
                <a:t> </a:t>
              </a:r>
              <a:r>
                <a:rPr lang="en-US" dirty="0" err="1"/>
                <a:t>impozitul</a:t>
              </a:r>
              <a:r>
                <a:rPr lang="en-US" dirty="0"/>
                <a:t>, </a:t>
              </a:r>
              <a:r>
                <a:rPr lang="en-US" dirty="0" err="1"/>
                <a:t>contribuabilul</a:t>
              </a:r>
              <a:endParaRPr lang="en-US" dirty="0"/>
            </a:p>
          </p:txBody>
        </p:sp>
      </p:grpSp>
      <p:grpSp>
        <p:nvGrpSpPr>
          <p:cNvPr id="5" name="Group 4">
            <a:extLst>
              <a:ext uri="{FF2B5EF4-FFF2-40B4-BE49-F238E27FC236}">
                <a16:creationId xmlns:a16="http://schemas.microsoft.com/office/drawing/2014/main" id="{65E23F9B-6387-50E0-663A-66218B15728A}"/>
              </a:ext>
            </a:extLst>
          </p:cNvPr>
          <p:cNvGrpSpPr/>
          <p:nvPr/>
        </p:nvGrpSpPr>
        <p:grpSpPr>
          <a:xfrm>
            <a:off x="4134197" y="1201512"/>
            <a:ext cx="3440872" cy="3110770"/>
            <a:chOff x="4134197" y="1201512"/>
            <a:chExt cx="3440872" cy="3110770"/>
          </a:xfrm>
        </p:grpSpPr>
        <p:sp>
          <p:nvSpPr>
            <p:cNvPr id="33" name="Freeform 1051">
              <a:extLst>
                <a:ext uri="{FF2B5EF4-FFF2-40B4-BE49-F238E27FC236}">
                  <a16:creationId xmlns:a16="http://schemas.microsoft.com/office/drawing/2014/main" id="{583A2D3F-0059-4369-9886-BDECB4ECA69D}"/>
                </a:ext>
              </a:extLst>
            </p:cNvPr>
            <p:cNvSpPr>
              <a:spLocks noChangeAspect="1" noChangeArrowheads="1"/>
            </p:cNvSpPr>
            <p:nvPr/>
          </p:nvSpPr>
          <p:spPr bwMode="auto">
            <a:xfrm>
              <a:off x="5122035" y="1201512"/>
              <a:ext cx="1697858" cy="1697858"/>
            </a:xfrm>
            <a:custGeom>
              <a:avLst/>
              <a:gdLst>
                <a:gd name="T0" fmla="*/ 3904605 w 285390"/>
                <a:gd name="T1" fmla="*/ 5220917 h 285391"/>
                <a:gd name="T2" fmla="*/ 4576186 w 285390"/>
                <a:gd name="T3" fmla="*/ 5355878 h 285391"/>
                <a:gd name="T4" fmla="*/ 4576186 w 285390"/>
                <a:gd name="T5" fmla="*/ 4837343 h 285391"/>
                <a:gd name="T6" fmla="*/ 3818890 w 285390"/>
                <a:gd name="T7" fmla="*/ 4077310 h 285391"/>
                <a:gd name="T8" fmla="*/ 3783161 w 285390"/>
                <a:gd name="T9" fmla="*/ 5107264 h 285391"/>
                <a:gd name="T10" fmla="*/ 3818890 w 285390"/>
                <a:gd name="T11" fmla="*/ 4077310 h 285391"/>
                <a:gd name="T12" fmla="*/ 1912398 w 285390"/>
                <a:gd name="T13" fmla="*/ 3637246 h 285391"/>
                <a:gd name="T14" fmla="*/ 2785347 w 285390"/>
                <a:gd name="T15" fmla="*/ 3630094 h 285391"/>
                <a:gd name="T16" fmla="*/ 2348855 w 285390"/>
                <a:gd name="T17" fmla="*/ 3458380 h 285391"/>
                <a:gd name="T18" fmla="*/ 2348855 w 285390"/>
                <a:gd name="T19" fmla="*/ 2213528 h 285391"/>
                <a:gd name="T20" fmla="*/ 2348855 w 285390"/>
                <a:gd name="T21" fmla="*/ 3286670 h 285391"/>
                <a:gd name="T22" fmla="*/ 2348855 w 285390"/>
                <a:gd name="T23" fmla="*/ 2213528 h 285391"/>
                <a:gd name="T24" fmla="*/ 2992859 w 285390"/>
                <a:gd name="T25" fmla="*/ 2707176 h 285391"/>
                <a:gd name="T26" fmla="*/ 2742407 w 285390"/>
                <a:gd name="T27" fmla="*/ 3308141 h 285391"/>
                <a:gd name="T28" fmla="*/ 3114503 w 285390"/>
                <a:gd name="T29" fmla="*/ 3572849 h 285391"/>
                <a:gd name="T30" fmla="*/ 3601048 w 285390"/>
                <a:gd name="T31" fmla="*/ 3816129 h 285391"/>
                <a:gd name="T32" fmla="*/ 3529486 w 285390"/>
                <a:gd name="T33" fmla="*/ 3959191 h 285391"/>
                <a:gd name="T34" fmla="*/ 3350615 w 285390"/>
                <a:gd name="T35" fmla="*/ 3837574 h 285391"/>
                <a:gd name="T36" fmla="*/ 2949905 w 285390"/>
                <a:gd name="T37" fmla="*/ 3701657 h 285391"/>
                <a:gd name="T38" fmla="*/ 1754968 w 285390"/>
                <a:gd name="T39" fmla="*/ 3701657 h 285391"/>
                <a:gd name="T40" fmla="*/ 1347117 w 285390"/>
                <a:gd name="T41" fmla="*/ 3837574 h 285391"/>
                <a:gd name="T42" fmla="*/ 1168258 w 285390"/>
                <a:gd name="T43" fmla="*/ 3952043 h 285391"/>
                <a:gd name="T44" fmla="*/ 1103845 w 285390"/>
                <a:gd name="T45" fmla="*/ 3816129 h 285391"/>
                <a:gd name="T46" fmla="*/ 1576102 w 285390"/>
                <a:gd name="T47" fmla="*/ 3572849 h 285391"/>
                <a:gd name="T48" fmla="*/ 1948176 w 285390"/>
                <a:gd name="T49" fmla="*/ 3315306 h 285391"/>
                <a:gd name="T50" fmla="*/ 1704873 w 285390"/>
                <a:gd name="T51" fmla="*/ 2707176 h 285391"/>
                <a:gd name="T52" fmla="*/ 2347190 w 285390"/>
                <a:gd name="T53" fmla="*/ 1576956 h 285391"/>
                <a:gd name="T54" fmla="*/ 2347190 w 285390"/>
                <a:gd name="T55" fmla="*/ 4709494 h 285391"/>
                <a:gd name="T56" fmla="*/ 2347190 w 285390"/>
                <a:gd name="T57" fmla="*/ 1576956 h 285391"/>
                <a:gd name="T58" fmla="*/ 4090353 w 285390"/>
                <a:gd name="T59" fmla="*/ 3146767 h 285391"/>
                <a:gd name="T60" fmla="*/ 4697612 w 285390"/>
                <a:gd name="T61" fmla="*/ 4709494 h 285391"/>
                <a:gd name="T62" fmla="*/ 4697612 w 285390"/>
                <a:gd name="T63" fmla="*/ 5483740 h 285391"/>
                <a:gd name="T64" fmla="*/ 3926062 w 285390"/>
                <a:gd name="T65" fmla="*/ 5483740 h 285391"/>
                <a:gd name="T66" fmla="*/ 2347190 w 285390"/>
                <a:gd name="T67" fmla="*/ 4887064 h 285391"/>
                <a:gd name="T68" fmla="*/ 2347190 w 285390"/>
                <a:gd name="T69" fmla="*/ 1413544 h 285391"/>
                <a:gd name="T70" fmla="*/ 5082696 w 285390"/>
                <a:gd name="T71" fmla="*/ 418848 h 285391"/>
                <a:gd name="T72" fmla="*/ 5082696 w 285390"/>
                <a:gd name="T73" fmla="*/ 537472 h 285391"/>
                <a:gd name="T74" fmla="*/ 4962067 w 285390"/>
                <a:gd name="T75" fmla="*/ 537472 h 285391"/>
                <a:gd name="T76" fmla="*/ 4962067 w 285390"/>
                <a:gd name="T77" fmla="*/ 418848 h 285391"/>
                <a:gd name="T78" fmla="*/ 4180398 w 285390"/>
                <a:gd name="T79" fmla="*/ 418848 h 285391"/>
                <a:gd name="T80" fmla="*/ 4180398 w 285390"/>
                <a:gd name="T81" fmla="*/ 537472 h 285391"/>
                <a:gd name="T82" fmla="*/ 4057183 w 285390"/>
                <a:gd name="T83" fmla="*/ 537472 h 285391"/>
                <a:gd name="T84" fmla="*/ 4057183 w 285390"/>
                <a:gd name="T85" fmla="*/ 418848 h 285391"/>
                <a:gd name="T86" fmla="*/ 4673355 w 285390"/>
                <a:gd name="T87" fmla="*/ 498858 h 285391"/>
                <a:gd name="T88" fmla="*/ 4492108 w 285390"/>
                <a:gd name="T89" fmla="*/ 498858 h 285391"/>
                <a:gd name="T90" fmla="*/ 163750 w 285390"/>
                <a:gd name="T91" fmla="*/ 177774 h 285391"/>
                <a:gd name="T92" fmla="*/ 5476397 w 285390"/>
                <a:gd name="T93" fmla="*/ 796584 h 285391"/>
                <a:gd name="T94" fmla="*/ 163750 w 285390"/>
                <a:gd name="T95" fmla="*/ 177774 h 285391"/>
                <a:gd name="T96" fmla="*/ 5568971 w 285390"/>
                <a:gd name="T97" fmla="*/ 0 h 285391"/>
                <a:gd name="T98" fmla="*/ 5647299 w 285390"/>
                <a:gd name="T99" fmla="*/ 5561767 h 285391"/>
                <a:gd name="T100" fmla="*/ 5020613 w 285390"/>
                <a:gd name="T101" fmla="*/ 5647101 h 285391"/>
                <a:gd name="T102" fmla="*/ 5020613 w 285390"/>
                <a:gd name="T103" fmla="*/ 5476394 h 285391"/>
                <a:gd name="T104" fmla="*/ 5476397 w 285390"/>
                <a:gd name="T105" fmla="*/ 974343 h 285391"/>
                <a:gd name="T106" fmla="*/ 163750 w 285390"/>
                <a:gd name="T107" fmla="*/ 5476394 h 285391"/>
                <a:gd name="T108" fmla="*/ 3617712 w 285390"/>
                <a:gd name="T109" fmla="*/ 5561767 h 285391"/>
                <a:gd name="T110" fmla="*/ 85404 w 285390"/>
                <a:gd name="T111" fmla="*/ 5647101 h 285391"/>
                <a:gd name="T112" fmla="*/ 0 w 285390"/>
                <a:gd name="T113" fmla="*/ 85284 h 285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390" h="285391">
                  <a:moveTo>
                    <a:pt x="224400" y="236929"/>
                  </a:moveTo>
                  <a:lnTo>
                    <a:pt x="197322" y="263852"/>
                  </a:lnTo>
                  <a:lnTo>
                    <a:pt x="204543" y="270673"/>
                  </a:lnTo>
                  <a:cubicBezTo>
                    <a:pt x="211764" y="278212"/>
                    <a:pt x="224039" y="278212"/>
                    <a:pt x="231260" y="270673"/>
                  </a:cubicBezTo>
                  <a:cubicBezTo>
                    <a:pt x="234870" y="267442"/>
                    <a:pt x="237036" y="262775"/>
                    <a:pt x="237036" y="257391"/>
                  </a:cubicBezTo>
                  <a:cubicBezTo>
                    <a:pt x="237036" y="252365"/>
                    <a:pt x="234870" y="248057"/>
                    <a:pt x="231260" y="244467"/>
                  </a:cubicBezTo>
                  <a:lnTo>
                    <a:pt x="224400" y="236929"/>
                  </a:lnTo>
                  <a:close/>
                  <a:moveTo>
                    <a:pt x="192990" y="206056"/>
                  </a:moveTo>
                  <a:cubicBezTo>
                    <a:pt x="186130" y="216826"/>
                    <a:pt x="177104" y="226159"/>
                    <a:pt x="165912" y="232621"/>
                  </a:cubicBezTo>
                  <a:lnTo>
                    <a:pt x="191185" y="258109"/>
                  </a:lnTo>
                  <a:lnTo>
                    <a:pt x="218262" y="230826"/>
                  </a:lnTo>
                  <a:lnTo>
                    <a:pt x="192990" y="206056"/>
                  </a:lnTo>
                  <a:close/>
                  <a:moveTo>
                    <a:pt x="106407" y="171886"/>
                  </a:moveTo>
                  <a:cubicBezTo>
                    <a:pt x="104599" y="176948"/>
                    <a:pt x="100983" y="180925"/>
                    <a:pt x="96644" y="183817"/>
                  </a:cubicBezTo>
                  <a:cubicBezTo>
                    <a:pt x="98452" y="189964"/>
                    <a:pt x="107130" y="195749"/>
                    <a:pt x="118701" y="195749"/>
                  </a:cubicBezTo>
                  <a:cubicBezTo>
                    <a:pt x="130634" y="195749"/>
                    <a:pt x="138951" y="189602"/>
                    <a:pt x="140759" y="183456"/>
                  </a:cubicBezTo>
                  <a:cubicBezTo>
                    <a:pt x="136419" y="180563"/>
                    <a:pt x="132803" y="176586"/>
                    <a:pt x="130995" y="171886"/>
                  </a:cubicBezTo>
                  <a:cubicBezTo>
                    <a:pt x="127379" y="173694"/>
                    <a:pt x="123040" y="174778"/>
                    <a:pt x="118701" y="174778"/>
                  </a:cubicBezTo>
                  <a:cubicBezTo>
                    <a:pt x="114724" y="174778"/>
                    <a:pt x="110023" y="173694"/>
                    <a:pt x="106407" y="171886"/>
                  </a:cubicBezTo>
                  <a:close/>
                  <a:moveTo>
                    <a:pt x="118701" y="111866"/>
                  </a:moveTo>
                  <a:cubicBezTo>
                    <a:pt x="104237" y="111866"/>
                    <a:pt x="94836" y="121628"/>
                    <a:pt x="94836" y="136814"/>
                  </a:cubicBezTo>
                  <a:cubicBezTo>
                    <a:pt x="94836" y="153084"/>
                    <a:pt x="105684" y="166101"/>
                    <a:pt x="118701" y="166101"/>
                  </a:cubicBezTo>
                  <a:cubicBezTo>
                    <a:pt x="131719" y="166101"/>
                    <a:pt x="142567" y="153084"/>
                    <a:pt x="142567" y="136814"/>
                  </a:cubicBezTo>
                  <a:cubicBezTo>
                    <a:pt x="142567" y="121628"/>
                    <a:pt x="132803" y="111866"/>
                    <a:pt x="118701" y="111866"/>
                  </a:cubicBezTo>
                  <a:close/>
                  <a:moveTo>
                    <a:pt x="118701" y="103188"/>
                  </a:moveTo>
                  <a:cubicBezTo>
                    <a:pt x="137866" y="103188"/>
                    <a:pt x="151245" y="117289"/>
                    <a:pt x="151245" y="136814"/>
                  </a:cubicBezTo>
                  <a:cubicBezTo>
                    <a:pt x="151245" y="149107"/>
                    <a:pt x="146183" y="159593"/>
                    <a:pt x="138589" y="166824"/>
                  </a:cubicBezTo>
                  <a:cubicBezTo>
                    <a:pt x="138589" y="167185"/>
                    <a:pt x="138589" y="167185"/>
                    <a:pt x="138589" y="167185"/>
                  </a:cubicBezTo>
                  <a:cubicBezTo>
                    <a:pt x="140035" y="172247"/>
                    <a:pt x="144375" y="176948"/>
                    <a:pt x="150522" y="178394"/>
                  </a:cubicBezTo>
                  <a:cubicBezTo>
                    <a:pt x="153053" y="179117"/>
                    <a:pt x="155222" y="179840"/>
                    <a:pt x="157392" y="180563"/>
                  </a:cubicBezTo>
                  <a:cubicBezTo>
                    <a:pt x="163178" y="182371"/>
                    <a:pt x="168602" y="184179"/>
                    <a:pt x="173664" y="186348"/>
                  </a:cubicBezTo>
                  <a:cubicBezTo>
                    <a:pt x="176918" y="187795"/>
                    <a:pt x="179449" y="190326"/>
                    <a:pt x="181981" y="192857"/>
                  </a:cubicBezTo>
                  <a:cubicBezTo>
                    <a:pt x="183789" y="195026"/>
                    <a:pt x="183427" y="197918"/>
                    <a:pt x="181619" y="199365"/>
                  </a:cubicBezTo>
                  <a:cubicBezTo>
                    <a:pt x="180896" y="199726"/>
                    <a:pt x="179449" y="200088"/>
                    <a:pt x="178365" y="200088"/>
                  </a:cubicBezTo>
                  <a:cubicBezTo>
                    <a:pt x="177641" y="200088"/>
                    <a:pt x="176195" y="199726"/>
                    <a:pt x="175472" y="199003"/>
                  </a:cubicBezTo>
                  <a:cubicBezTo>
                    <a:pt x="174026" y="196834"/>
                    <a:pt x="171856" y="195388"/>
                    <a:pt x="169325" y="193941"/>
                  </a:cubicBezTo>
                  <a:cubicBezTo>
                    <a:pt x="165347" y="192133"/>
                    <a:pt x="160285" y="190326"/>
                    <a:pt x="155222" y="188879"/>
                  </a:cubicBezTo>
                  <a:cubicBezTo>
                    <a:pt x="153053" y="187795"/>
                    <a:pt x="150883" y="187433"/>
                    <a:pt x="149075" y="187072"/>
                  </a:cubicBezTo>
                  <a:cubicBezTo>
                    <a:pt x="145098" y="196834"/>
                    <a:pt x="132803" y="204427"/>
                    <a:pt x="118701" y="204427"/>
                  </a:cubicBezTo>
                  <a:cubicBezTo>
                    <a:pt x="103876" y="204427"/>
                    <a:pt x="91943" y="196834"/>
                    <a:pt x="88689" y="187072"/>
                  </a:cubicBezTo>
                  <a:cubicBezTo>
                    <a:pt x="86881" y="187433"/>
                    <a:pt x="84349" y="187795"/>
                    <a:pt x="82541" y="188879"/>
                  </a:cubicBezTo>
                  <a:cubicBezTo>
                    <a:pt x="77479" y="190326"/>
                    <a:pt x="72417" y="192133"/>
                    <a:pt x="68078" y="193941"/>
                  </a:cubicBezTo>
                  <a:cubicBezTo>
                    <a:pt x="65908" y="195388"/>
                    <a:pt x="63738" y="196834"/>
                    <a:pt x="62292" y="198642"/>
                  </a:cubicBezTo>
                  <a:cubicBezTo>
                    <a:pt x="61207" y="199365"/>
                    <a:pt x="60122" y="199726"/>
                    <a:pt x="59038" y="199726"/>
                  </a:cubicBezTo>
                  <a:cubicBezTo>
                    <a:pt x="57953" y="199726"/>
                    <a:pt x="56868" y="199365"/>
                    <a:pt x="56145" y="199003"/>
                  </a:cubicBezTo>
                  <a:cubicBezTo>
                    <a:pt x="54337" y="197195"/>
                    <a:pt x="53975" y="194664"/>
                    <a:pt x="55783" y="192857"/>
                  </a:cubicBezTo>
                  <a:cubicBezTo>
                    <a:pt x="57953" y="189964"/>
                    <a:pt x="60846" y="187795"/>
                    <a:pt x="64100" y="186710"/>
                  </a:cubicBezTo>
                  <a:cubicBezTo>
                    <a:pt x="69162" y="184179"/>
                    <a:pt x="74225" y="182371"/>
                    <a:pt x="79649" y="180563"/>
                  </a:cubicBezTo>
                  <a:cubicBezTo>
                    <a:pt x="82180" y="179840"/>
                    <a:pt x="84711" y="179117"/>
                    <a:pt x="87242" y="178394"/>
                  </a:cubicBezTo>
                  <a:cubicBezTo>
                    <a:pt x="93389" y="177309"/>
                    <a:pt x="97729" y="172970"/>
                    <a:pt x="98452" y="167547"/>
                  </a:cubicBezTo>
                  <a:cubicBezTo>
                    <a:pt x="98452" y="167185"/>
                    <a:pt x="99175" y="167185"/>
                    <a:pt x="99175" y="166824"/>
                  </a:cubicBezTo>
                  <a:cubicBezTo>
                    <a:pt x="91220" y="159593"/>
                    <a:pt x="86157" y="149107"/>
                    <a:pt x="86157" y="136814"/>
                  </a:cubicBezTo>
                  <a:cubicBezTo>
                    <a:pt x="86157" y="117289"/>
                    <a:pt x="99536" y="103188"/>
                    <a:pt x="118701" y="103188"/>
                  </a:cubicBezTo>
                  <a:close/>
                  <a:moveTo>
                    <a:pt x="118616" y="79695"/>
                  </a:moveTo>
                  <a:cubicBezTo>
                    <a:pt x="74931" y="79695"/>
                    <a:pt x="38827" y="115593"/>
                    <a:pt x="38827" y="159030"/>
                  </a:cubicBezTo>
                  <a:cubicBezTo>
                    <a:pt x="38827" y="202467"/>
                    <a:pt x="74931" y="238006"/>
                    <a:pt x="118616" y="238006"/>
                  </a:cubicBezTo>
                  <a:cubicBezTo>
                    <a:pt x="162663" y="238006"/>
                    <a:pt x="198405" y="202467"/>
                    <a:pt x="198405" y="159030"/>
                  </a:cubicBezTo>
                  <a:cubicBezTo>
                    <a:pt x="198405" y="115593"/>
                    <a:pt x="162663" y="79695"/>
                    <a:pt x="118616" y="79695"/>
                  </a:cubicBezTo>
                  <a:close/>
                  <a:moveTo>
                    <a:pt x="118616" y="71438"/>
                  </a:moveTo>
                  <a:cubicBezTo>
                    <a:pt x="167717" y="71438"/>
                    <a:pt x="206709" y="110567"/>
                    <a:pt x="206709" y="159030"/>
                  </a:cubicBezTo>
                  <a:cubicBezTo>
                    <a:pt x="206709" y="173389"/>
                    <a:pt x="203099" y="186671"/>
                    <a:pt x="197322" y="198159"/>
                  </a:cubicBezTo>
                  <a:lnTo>
                    <a:pt x="237397" y="238006"/>
                  </a:lnTo>
                  <a:cubicBezTo>
                    <a:pt x="242813" y="243031"/>
                    <a:pt x="245701" y="250211"/>
                    <a:pt x="245701" y="257391"/>
                  </a:cubicBezTo>
                  <a:cubicBezTo>
                    <a:pt x="245701" y="264929"/>
                    <a:pt x="242813" y="272109"/>
                    <a:pt x="237397" y="277135"/>
                  </a:cubicBezTo>
                  <a:cubicBezTo>
                    <a:pt x="231982" y="282160"/>
                    <a:pt x="225122" y="285391"/>
                    <a:pt x="217901" y="285391"/>
                  </a:cubicBezTo>
                  <a:cubicBezTo>
                    <a:pt x="210320" y="285391"/>
                    <a:pt x="203460" y="282160"/>
                    <a:pt x="198405" y="277135"/>
                  </a:cubicBezTo>
                  <a:lnTo>
                    <a:pt x="158330" y="236929"/>
                  </a:lnTo>
                  <a:cubicBezTo>
                    <a:pt x="146416" y="243031"/>
                    <a:pt x="132697" y="246980"/>
                    <a:pt x="118616" y="246980"/>
                  </a:cubicBezTo>
                  <a:cubicBezTo>
                    <a:pt x="69876" y="246980"/>
                    <a:pt x="30162" y="207492"/>
                    <a:pt x="30162" y="159030"/>
                  </a:cubicBezTo>
                  <a:cubicBezTo>
                    <a:pt x="30162" y="110567"/>
                    <a:pt x="69876" y="71438"/>
                    <a:pt x="118616" y="71438"/>
                  </a:cubicBezTo>
                  <a:close/>
                  <a:moveTo>
                    <a:pt x="250761" y="21166"/>
                  </a:moveTo>
                  <a:cubicBezTo>
                    <a:pt x="252285" y="19050"/>
                    <a:pt x="255333" y="19050"/>
                    <a:pt x="256857" y="21166"/>
                  </a:cubicBezTo>
                  <a:cubicBezTo>
                    <a:pt x="258000" y="21872"/>
                    <a:pt x="258381" y="22578"/>
                    <a:pt x="258381" y="23989"/>
                  </a:cubicBezTo>
                  <a:cubicBezTo>
                    <a:pt x="258381" y="25047"/>
                    <a:pt x="258000" y="25753"/>
                    <a:pt x="256857" y="27164"/>
                  </a:cubicBezTo>
                  <a:cubicBezTo>
                    <a:pt x="256095" y="27869"/>
                    <a:pt x="255333" y="28222"/>
                    <a:pt x="254190" y="28222"/>
                  </a:cubicBezTo>
                  <a:cubicBezTo>
                    <a:pt x="252285" y="28222"/>
                    <a:pt x="251523" y="27869"/>
                    <a:pt x="250761" y="27164"/>
                  </a:cubicBezTo>
                  <a:cubicBezTo>
                    <a:pt x="249618" y="25753"/>
                    <a:pt x="249237" y="25047"/>
                    <a:pt x="249237" y="23989"/>
                  </a:cubicBezTo>
                  <a:cubicBezTo>
                    <a:pt x="249237" y="22578"/>
                    <a:pt x="249618" y="21872"/>
                    <a:pt x="250761" y="21166"/>
                  </a:cubicBezTo>
                  <a:close/>
                  <a:moveTo>
                    <a:pt x="205032" y="21166"/>
                  </a:moveTo>
                  <a:cubicBezTo>
                    <a:pt x="206497" y="19050"/>
                    <a:pt x="209428" y="19050"/>
                    <a:pt x="211260" y="21166"/>
                  </a:cubicBezTo>
                  <a:cubicBezTo>
                    <a:pt x="211626" y="21872"/>
                    <a:pt x="212359" y="22578"/>
                    <a:pt x="212359" y="23989"/>
                  </a:cubicBezTo>
                  <a:cubicBezTo>
                    <a:pt x="212359" y="25047"/>
                    <a:pt x="211626" y="25753"/>
                    <a:pt x="211260" y="27164"/>
                  </a:cubicBezTo>
                  <a:cubicBezTo>
                    <a:pt x="210161" y="27869"/>
                    <a:pt x="209062" y="28222"/>
                    <a:pt x="207963" y="28222"/>
                  </a:cubicBezTo>
                  <a:cubicBezTo>
                    <a:pt x="206497" y="28222"/>
                    <a:pt x="205765" y="27869"/>
                    <a:pt x="205032" y="27164"/>
                  </a:cubicBezTo>
                  <a:cubicBezTo>
                    <a:pt x="203933" y="25753"/>
                    <a:pt x="203200" y="25047"/>
                    <a:pt x="203200" y="23989"/>
                  </a:cubicBezTo>
                  <a:cubicBezTo>
                    <a:pt x="203200" y="22578"/>
                    <a:pt x="203933" y="21872"/>
                    <a:pt x="205032" y="21166"/>
                  </a:cubicBezTo>
                  <a:close/>
                  <a:moveTo>
                    <a:pt x="231408" y="20638"/>
                  </a:moveTo>
                  <a:cubicBezTo>
                    <a:pt x="233973" y="20638"/>
                    <a:pt x="236171" y="22543"/>
                    <a:pt x="236171" y="25210"/>
                  </a:cubicBezTo>
                  <a:cubicBezTo>
                    <a:pt x="236171" y="27496"/>
                    <a:pt x="233973" y="29782"/>
                    <a:pt x="231408" y="29782"/>
                  </a:cubicBezTo>
                  <a:cubicBezTo>
                    <a:pt x="228844" y="29782"/>
                    <a:pt x="227012" y="27496"/>
                    <a:pt x="227012" y="25210"/>
                  </a:cubicBezTo>
                  <a:cubicBezTo>
                    <a:pt x="227012" y="22543"/>
                    <a:pt x="228844" y="20638"/>
                    <a:pt x="231408" y="20638"/>
                  </a:cubicBezTo>
                  <a:close/>
                  <a:moveTo>
                    <a:pt x="8277" y="8986"/>
                  </a:moveTo>
                  <a:lnTo>
                    <a:pt x="8277" y="40256"/>
                  </a:lnTo>
                  <a:lnTo>
                    <a:pt x="276753" y="40256"/>
                  </a:lnTo>
                  <a:lnTo>
                    <a:pt x="276753" y="8986"/>
                  </a:lnTo>
                  <a:lnTo>
                    <a:pt x="8277" y="8986"/>
                  </a:lnTo>
                  <a:close/>
                  <a:moveTo>
                    <a:pt x="4319" y="0"/>
                  </a:moveTo>
                  <a:lnTo>
                    <a:pt x="281432" y="0"/>
                  </a:lnTo>
                  <a:cubicBezTo>
                    <a:pt x="283591" y="0"/>
                    <a:pt x="285390" y="1797"/>
                    <a:pt x="285390" y="4313"/>
                  </a:cubicBezTo>
                  <a:lnTo>
                    <a:pt x="285390" y="281078"/>
                  </a:lnTo>
                  <a:cubicBezTo>
                    <a:pt x="285390" y="283234"/>
                    <a:pt x="283591" y="285391"/>
                    <a:pt x="281432" y="285391"/>
                  </a:cubicBezTo>
                  <a:lnTo>
                    <a:pt x="253720" y="285391"/>
                  </a:lnTo>
                  <a:cubicBezTo>
                    <a:pt x="251201" y="285391"/>
                    <a:pt x="249042" y="283234"/>
                    <a:pt x="249042" y="281078"/>
                  </a:cubicBezTo>
                  <a:cubicBezTo>
                    <a:pt x="249042" y="278562"/>
                    <a:pt x="251201" y="276764"/>
                    <a:pt x="253720" y="276764"/>
                  </a:cubicBezTo>
                  <a:lnTo>
                    <a:pt x="276753" y="276764"/>
                  </a:lnTo>
                  <a:lnTo>
                    <a:pt x="276753" y="49242"/>
                  </a:lnTo>
                  <a:lnTo>
                    <a:pt x="8277" y="49242"/>
                  </a:lnTo>
                  <a:lnTo>
                    <a:pt x="8277" y="276764"/>
                  </a:lnTo>
                  <a:lnTo>
                    <a:pt x="178144" y="276764"/>
                  </a:lnTo>
                  <a:cubicBezTo>
                    <a:pt x="180663" y="276764"/>
                    <a:pt x="182823" y="278562"/>
                    <a:pt x="182823" y="281078"/>
                  </a:cubicBezTo>
                  <a:cubicBezTo>
                    <a:pt x="182823" y="283234"/>
                    <a:pt x="180663" y="285391"/>
                    <a:pt x="178144" y="285391"/>
                  </a:cubicBezTo>
                  <a:lnTo>
                    <a:pt x="4319" y="285391"/>
                  </a:lnTo>
                  <a:cubicBezTo>
                    <a:pt x="1799" y="285391"/>
                    <a:pt x="0" y="283234"/>
                    <a:pt x="0" y="281078"/>
                  </a:cubicBezTo>
                  <a:lnTo>
                    <a:pt x="0" y="4313"/>
                  </a:lnTo>
                  <a:cubicBezTo>
                    <a:pt x="0" y="1797"/>
                    <a:pt x="1799" y="0"/>
                    <a:pt x="4319" y="0"/>
                  </a:cubicBezTo>
                  <a:close/>
                </a:path>
              </a:pathLst>
            </a:custGeom>
            <a:solidFill>
              <a:srgbClr val="FF0000"/>
            </a:solidFill>
            <a:ln w="19050">
              <a:solidFill>
                <a:srgbClr val="FF0000"/>
              </a:solidFill>
            </a:ln>
            <a:effectLst/>
          </p:spPr>
          <p:txBody>
            <a:bodyPr anchor="ctr"/>
            <a:lstStyle/>
            <a:p>
              <a:endParaRPr lang="en-US" sz="900" dirty="0"/>
            </a:p>
          </p:txBody>
        </p:sp>
        <p:sp>
          <p:nvSpPr>
            <p:cNvPr id="9" name="TextBox 8">
              <a:extLst>
                <a:ext uri="{FF2B5EF4-FFF2-40B4-BE49-F238E27FC236}">
                  <a16:creationId xmlns:a16="http://schemas.microsoft.com/office/drawing/2014/main" id="{7856FAB8-7EDC-1584-9814-63B365E2E4DF}"/>
                </a:ext>
              </a:extLst>
            </p:cNvPr>
            <p:cNvSpPr txBox="1"/>
            <p:nvPr/>
          </p:nvSpPr>
          <p:spPr>
            <a:xfrm>
              <a:off x="4134197" y="3111953"/>
              <a:ext cx="3440872" cy="1200329"/>
            </a:xfrm>
            <a:prstGeom prst="rect">
              <a:avLst/>
            </a:prstGeom>
            <a:noFill/>
          </p:spPr>
          <p:txBody>
            <a:bodyPr wrap="square">
              <a:spAutoFit/>
            </a:bodyPr>
            <a:lstStyle/>
            <a:p>
              <a:r>
                <a:rPr lang="en-US" dirty="0"/>
                <a:t>OBIECTUL IMPUNERII </a:t>
              </a:r>
            </a:p>
            <a:p>
              <a:r>
                <a:rPr lang="en-US" dirty="0" err="1"/>
                <a:t>materia</a:t>
              </a:r>
              <a:r>
                <a:rPr lang="en-US" dirty="0"/>
                <a:t> </a:t>
              </a:r>
              <a:r>
                <a:rPr lang="en-US" dirty="0" err="1"/>
                <a:t>impozabilă</a:t>
              </a:r>
              <a:r>
                <a:rPr lang="en-US" dirty="0"/>
                <a:t>, </a:t>
              </a:r>
              <a:r>
                <a:rPr lang="en-US" dirty="0" err="1"/>
                <a:t>adică</a:t>
              </a:r>
              <a:r>
                <a:rPr lang="en-US" dirty="0"/>
                <a:t> </a:t>
              </a:r>
              <a:r>
                <a:rPr lang="en-US" dirty="0" err="1"/>
                <a:t>materia</a:t>
              </a:r>
              <a:r>
                <a:rPr lang="en-US" dirty="0"/>
                <a:t> </a:t>
              </a:r>
              <a:r>
                <a:rPr lang="en-US" dirty="0" err="1"/>
                <a:t>asupra</a:t>
              </a:r>
              <a:r>
                <a:rPr lang="en-US" dirty="0"/>
                <a:t> </a:t>
              </a:r>
              <a:r>
                <a:rPr lang="en-US" dirty="0" err="1"/>
                <a:t>căreia</a:t>
              </a:r>
              <a:r>
                <a:rPr lang="en-US" dirty="0"/>
                <a:t> se </a:t>
              </a:r>
              <a:r>
                <a:rPr lang="en-US" dirty="0" err="1"/>
                <a:t>aplică</a:t>
              </a:r>
              <a:r>
                <a:rPr lang="en-US" dirty="0"/>
                <a:t> </a:t>
              </a:r>
              <a:r>
                <a:rPr lang="en-US" dirty="0" err="1"/>
                <a:t>cota</a:t>
              </a:r>
              <a:r>
                <a:rPr lang="en-US" dirty="0"/>
                <a:t> </a:t>
              </a:r>
              <a:r>
                <a:rPr lang="en-US" dirty="0" err="1"/>
                <a:t>impunerii</a:t>
              </a:r>
              <a:endParaRPr lang="en-US" dirty="0"/>
            </a:p>
          </p:txBody>
        </p:sp>
      </p:grpSp>
      <p:grpSp>
        <p:nvGrpSpPr>
          <p:cNvPr id="6" name="Group 5">
            <a:extLst>
              <a:ext uri="{FF2B5EF4-FFF2-40B4-BE49-F238E27FC236}">
                <a16:creationId xmlns:a16="http://schemas.microsoft.com/office/drawing/2014/main" id="{E8083099-4FA1-E4C9-26FC-F9CC3205C790}"/>
              </a:ext>
            </a:extLst>
          </p:cNvPr>
          <p:cNvGrpSpPr/>
          <p:nvPr/>
        </p:nvGrpSpPr>
        <p:grpSpPr>
          <a:xfrm>
            <a:off x="7969759" y="1212764"/>
            <a:ext cx="4067241" cy="3630693"/>
            <a:chOff x="7969759" y="1212764"/>
            <a:chExt cx="4067241" cy="3630693"/>
          </a:xfrm>
        </p:grpSpPr>
        <p:sp>
          <p:nvSpPr>
            <p:cNvPr id="35" name="Freeform 938">
              <a:extLst>
                <a:ext uri="{FF2B5EF4-FFF2-40B4-BE49-F238E27FC236}">
                  <a16:creationId xmlns:a16="http://schemas.microsoft.com/office/drawing/2014/main" id="{83647B43-6A5B-443C-AB2D-4805EE38B2E9}"/>
                </a:ext>
              </a:extLst>
            </p:cNvPr>
            <p:cNvSpPr>
              <a:spLocks noChangeAspect="1"/>
            </p:cNvSpPr>
            <p:nvPr/>
          </p:nvSpPr>
          <p:spPr bwMode="auto">
            <a:xfrm>
              <a:off x="9255878" y="1212764"/>
              <a:ext cx="1635911" cy="1635911"/>
            </a:xfrm>
            <a:custGeom>
              <a:avLst/>
              <a:gdLst>
                <a:gd name="T0" fmla="*/ 3908867 w 293327"/>
                <a:gd name="T1" fmla="*/ 9106418 h 293328"/>
                <a:gd name="T2" fmla="*/ 4627651 w 293327"/>
                <a:gd name="T3" fmla="*/ 9106418 h 293328"/>
                <a:gd name="T4" fmla="*/ 4268257 w 293327"/>
                <a:gd name="T5" fmla="*/ 8420867 h 293328"/>
                <a:gd name="T6" fmla="*/ 4268257 w 293327"/>
                <a:gd name="T7" fmla="*/ 9791887 h 293328"/>
                <a:gd name="T8" fmla="*/ 4268257 w 293327"/>
                <a:gd name="T9" fmla="*/ 8420867 h 293328"/>
                <a:gd name="T10" fmla="*/ 2117656 w 293327"/>
                <a:gd name="T11" fmla="*/ 7311654 h 293328"/>
                <a:gd name="T12" fmla="*/ 2829577 w 293327"/>
                <a:gd name="T13" fmla="*/ 7311654 h 293328"/>
                <a:gd name="T14" fmla="*/ 4545752 w 293327"/>
                <a:gd name="T15" fmla="*/ 6800492 h 293328"/>
                <a:gd name="T16" fmla="*/ 4780006 w 293327"/>
                <a:gd name="T17" fmla="*/ 7035809 h 293328"/>
                <a:gd name="T18" fmla="*/ 2085617 w 293327"/>
                <a:gd name="T19" fmla="*/ 9676631 h 293328"/>
                <a:gd name="T20" fmla="*/ 1968489 w 293327"/>
                <a:gd name="T21" fmla="*/ 9402106 h 293328"/>
                <a:gd name="T22" fmla="*/ 2473597 w 293327"/>
                <a:gd name="T23" fmla="*/ 6632828 h 293328"/>
                <a:gd name="T24" fmla="*/ 2473597 w 293327"/>
                <a:gd name="T25" fmla="*/ 8003799 h 293328"/>
                <a:gd name="T26" fmla="*/ 2473597 w 293327"/>
                <a:gd name="T27" fmla="*/ 6632828 h 293328"/>
                <a:gd name="T28" fmla="*/ 339617 w 293327"/>
                <a:gd name="T29" fmla="*/ 10331239 h 293328"/>
                <a:gd name="T30" fmla="*/ 5826363 w 293327"/>
                <a:gd name="T31" fmla="*/ 5507530 h 293328"/>
                <a:gd name="T32" fmla="*/ 5277686 w 293327"/>
                <a:gd name="T33" fmla="*/ 5989807 h 293328"/>
                <a:gd name="T34" fmla="*/ 4951088 w 293327"/>
                <a:gd name="T35" fmla="*/ 5989807 h 293328"/>
                <a:gd name="T36" fmla="*/ 1828917 w 293327"/>
                <a:gd name="T37" fmla="*/ 5507530 h 293328"/>
                <a:gd name="T38" fmla="*/ 1672147 w 293327"/>
                <a:gd name="T39" fmla="*/ 6146314 h 293328"/>
                <a:gd name="T40" fmla="*/ 1515406 w 293327"/>
                <a:gd name="T41" fmla="*/ 5507530 h 293328"/>
                <a:gd name="T42" fmla="*/ 3383445 w 293327"/>
                <a:gd name="T43" fmla="*/ 3786598 h 293328"/>
                <a:gd name="T44" fmla="*/ 4951088 w 293327"/>
                <a:gd name="T45" fmla="*/ 5181596 h 293328"/>
                <a:gd name="T46" fmla="*/ 3383445 w 293327"/>
                <a:gd name="T47" fmla="*/ 3460617 h 293328"/>
                <a:gd name="T48" fmla="*/ 5970084 w 293327"/>
                <a:gd name="T49" fmla="*/ 5181596 h 293328"/>
                <a:gd name="T50" fmla="*/ 6780043 w 293327"/>
                <a:gd name="T51" fmla="*/ 10487700 h 293328"/>
                <a:gd name="T52" fmla="*/ 6623220 w 293327"/>
                <a:gd name="T53" fmla="*/ 10657173 h 293328"/>
                <a:gd name="T54" fmla="*/ 39158 w 293327"/>
                <a:gd name="T55" fmla="*/ 10605053 h 293328"/>
                <a:gd name="T56" fmla="*/ 653138 w 293327"/>
                <a:gd name="T57" fmla="*/ 5325002 h 293328"/>
                <a:gd name="T58" fmla="*/ 1515406 w 293327"/>
                <a:gd name="T59" fmla="*/ 5181596 h 293328"/>
                <a:gd name="T60" fmla="*/ 6823927 w 293327"/>
                <a:gd name="T61" fmla="*/ 326867 h 293328"/>
                <a:gd name="T62" fmla="*/ 5266850 w 293327"/>
                <a:gd name="T63" fmla="*/ 2157483 h 293328"/>
                <a:gd name="T64" fmla="*/ 8393994 w 293327"/>
                <a:gd name="T65" fmla="*/ 1895931 h 293328"/>
                <a:gd name="T66" fmla="*/ 6823927 w 293327"/>
                <a:gd name="T67" fmla="*/ 0 h 293328"/>
                <a:gd name="T68" fmla="*/ 8721089 w 293327"/>
                <a:gd name="T69" fmla="*/ 2157483 h 293328"/>
                <a:gd name="T70" fmla="*/ 9794012 w 293327"/>
                <a:gd name="T71" fmla="*/ 2301333 h 293328"/>
                <a:gd name="T72" fmla="*/ 10618320 w 293327"/>
                <a:gd name="T73" fmla="*/ 9322855 h 293328"/>
                <a:gd name="T74" fmla="*/ 7098646 w 293327"/>
                <a:gd name="T75" fmla="*/ 9388255 h 293328"/>
                <a:gd name="T76" fmla="*/ 7098646 w 293327"/>
                <a:gd name="T77" fmla="*/ 9061388 h 293328"/>
                <a:gd name="T78" fmla="*/ 10160357 w 293327"/>
                <a:gd name="T79" fmla="*/ 7871491 h 293328"/>
                <a:gd name="T80" fmla="*/ 6745385 w 293327"/>
                <a:gd name="T81" fmla="*/ 7701477 h 293328"/>
                <a:gd name="T82" fmla="*/ 10121102 w 293327"/>
                <a:gd name="T83" fmla="*/ 7544584 h 293328"/>
                <a:gd name="T84" fmla="*/ 8721089 w 293327"/>
                <a:gd name="T85" fmla="*/ 2484348 h 293328"/>
                <a:gd name="T86" fmla="*/ 8551042 w 293327"/>
                <a:gd name="T87" fmla="*/ 3347336 h 293328"/>
                <a:gd name="T88" fmla="*/ 8393994 w 293327"/>
                <a:gd name="T89" fmla="*/ 2484348 h 293328"/>
                <a:gd name="T90" fmla="*/ 5266850 w 293327"/>
                <a:gd name="T91" fmla="*/ 3177369 h 293328"/>
                <a:gd name="T92" fmla="*/ 4939746 w 293327"/>
                <a:gd name="T93" fmla="*/ 3177369 h 293328"/>
                <a:gd name="T94" fmla="*/ 4167856 w 293327"/>
                <a:gd name="T95" fmla="*/ 2484348 h 293328"/>
                <a:gd name="T96" fmla="*/ 3893078 w 293327"/>
                <a:gd name="T97" fmla="*/ 3347336 h 293328"/>
                <a:gd name="T98" fmla="*/ 3866909 w 293327"/>
                <a:gd name="T99" fmla="*/ 2301333 h 293328"/>
                <a:gd name="T100" fmla="*/ 4939746 w 293327"/>
                <a:gd name="T101" fmla="*/ 2157483 h 293328"/>
                <a:gd name="T102" fmla="*/ 6823927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rgbClr val="FF0000"/>
            </a:solidFill>
            <a:ln w="19050">
              <a:solidFill>
                <a:srgbClr val="FF0000"/>
              </a:solidFill>
            </a:ln>
          </p:spPr>
          <p:txBody>
            <a:bodyPr anchor="ctr"/>
            <a:lstStyle/>
            <a:p>
              <a:endParaRPr lang="en-US" sz="900" dirty="0"/>
            </a:p>
          </p:txBody>
        </p:sp>
        <p:sp>
          <p:nvSpPr>
            <p:cNvPr id="11" name="TextBox 10">
              <a:extLst>
                <a:ext uri="{FF2B5EF4-FFF2-40B4-BE49-F238E27FC236}">
                  <a16:creationId xmlns:a16="http://schemas.microsoft.com/office/drawing/2014/main" id="{D423FF6D-9C09-1E3F-F119-B852612588E2}"/>
                </a:ext>
              </a:extLst>
            </p:cNvPr>
            <p:cNvSpPr txBox="1"/>
            <p:nvPr/>
          </p:nvSpPr>
          <p:spPr>
            <a:xfrm>
              <a:off x="7969759" y="3089131"/>
              <a:ext cx="4067241" cy="1754326"/>
            </a:xfrm>
            <a:prstGeom prst="rect">
              <a:avLst/>
            </a:prstGeom>
            <a:noFill/>
          </p:spPr>
          <p:txBody>
            <a:bodyPr wrap="square">
              <a:spAutoFit/>
            </a:bodyPr>
            <a:lstStyle/>
            <a:p>
              <a:r>
                <a:rPr lang="en-US" dirty="0"/>
                <a:t>COTA IMPUNERII </a:t>
              </a:r>
            </a:p>
            <a:p>
              <a:r>
                <a:rPr lang="en-US" dirty="0" err="1"/>
                <a:t>cuantumul</a:t>
              </a:r>
              <a:r>
                <a:rPr lang="en-US" dirty="0"/>
                <a:t> </a:t>
              </a:r>
              <a:r>
                <a:rPr lang="en-US" dirty="0" err="1"/>
                <a:t>impozitului</a:t>
              </a:r>
              <a:r>
                <a:rPr lang="en-US" dirty="0"/>
                <a:t> </a:t>
              </a:r>
              <a:r>
                <a:rPr lang="en-US" dirty="0" err="1"/>
                <a:t>sau</a:t>
              </a:r>
              <a:r>
                <a:rPr lang="en-US" dirty="0"/>
                <a:t> </a:t>
              </a:r>
              <a:r>
                <a:rPr lang="en-US" dirty="0" err="1"/>
                <a:t>taxei</a:t>
              </a:r>
              <a:r>
                <a:rPr lang="en-US" dirty="0"/>
                <a:t> </a:t>
              </a:r>
              <a:r>
                <a:rPr lang="en-US" dirty="0" err="1"/>
                <a:t>în</a:t>
              </a:r>
              <a:r>
                <a:rPr lang="en-US" dirty="0"/>
                <a:t> </a:t>
              </a:r>
              <a:r>
                <a:rPr lang="en-US" dirty="0" err="1"/>
                <a:t>raport</a:t>
              </a:r>
              <a:r>
                <a:rPr lang="en-US" dirty="0"/>
                <a:t> cu </a:t>
              </a:r>
              <a:r>
                <a:rPr lang="en-US" dirty="0" err="1"/>
                <a:t>obiectul</a:t>
              </a:r>
              <a:r>
                <a:rPr lang="en-US" dirty="0"/>
                <a:t> </a:t>
              </a:r>
              <a:r>
                <a:rPr lang="en-US" dirty="0" err="1"/>
                <a:t>impunerii</a:t>
              </a:r>
              <a:r>
                <a:rPr lang="en-US" dirty="0"/>
                <a:t>. </a:t>
              </a:r>
              <a:r>
                <a:rPr lang="en-US" dirty="0" err="1"/>
                <a:t>Aceasta</a:t>
              </a:r>
              <a:r>
                <a:rPr lang="en-US" dirty="0"/>
                <a:t> </a:t>
              </a:r>
              <a:r>
                <a:rPr lang="en-US" dirty="0" err="1"/>
                <a:t>este</a:t>
              </a:r>
              <a:r>
                <a:rPr lang="en-US" dirty="0"/>
                <a:t> </a:t>
              </a:r>
              <a:r>
                <a:rPr lang="en-US" dirty="0" err="1"/>
                <a:t>exprimată</a:t>
              </a:r>
              <a:r>
                <a:rPr lang="en-US" dirty="0"/>
                <a:t>, </a:t>
              </a:r>
              <a:r>
                <a:rPr lang="en-US" dirty="0" err="1"/>
                <a:t>cel</a:t>
              </a:r>
              <a:r>
                <a:rPr lang="en-US" dirty="0"/>
                <a:t> </a:t>
              </a:r>
              <a:r>
                <a:rPr lang="en-US" dirty="0" err="1"/>
                <a:t>mai</a:t>
              </a:r>
              <a:r>
                <a:rPr lang="en-US" dirty="0"/>
                <a:t> des, sub </a:t>
              </a:r>
              <a:r>
                <a:rPr lang="en-US" dirty="0" err="1"/>
                <a:t>formă</a:t>
              </a:r>
              <a:r>
                <a:rPr lang="en-US" dirty="0"/>
                <a:t> </a:t>
              </a:r>
              <a:r>
                <a:rPr lang="en-US" dirty="0" err="1"/>
                <a:t>procentuală</a:t>
              </a:r>
              <a:r>
                <a:rPr lang="en-US" dirty="0"/>
                <a:t>, </a:t>
              </a:r>
              <a:r>
                <a:rPr lang="en-US" dirty="0" err="1"/>
                <a:t>dar</a:t>
              </a:r>
              <a:r>
                <a:rPr lang="en-US" dirty="0"/>
                <a:t> </a:t>
              </a:r>
              <a:r>
                <a:rPr lang="en-US" dirty="0" err="1"/>
                <a:t>poate</a:t>
              </a:r>
              <a:r>
                <a:rPr lang="en-US" dirty="0"/>
                <a:t> </a:t>
              </a:r>
              <a:r>
                <a:rPr lang="en-US" dirty="0" err="1"/>
                <a:t>lua</a:t>
              </a:r>
              <a:r>
                <a:rPr lang="en-US" dirty="0"/>
                <a:t> </a:t>
              </a:r>
              <a:r>
                <a:rPr lang="en-US" dirty="0" err="1"/>
                <a:t>și</a:t>
              </a:r>
              <a:r>
                <a:rPr lang="en-US" dirty="0"/>
                <a:t> forma </a:t>
              </a:r>
              <a:r>
                <a:rPr lang="en-US" dirty="0" err="1"/>
                <a:t>unei</a:t>
              </a:r>
              <a:r>
                <a:rPr lang="en-US" dirty="0"/>
                <a:t> </a:t>
              </a:r>
              <a:r>
                <a:rPr lang="en-US" dirty="0" err="1"/>
                <a:t>sume</a:t>
              </a:r>
              <a:r>
                <a:rPr lang="en-US" dirty="0"/>
                <a:t> fixe</a:t>
              </a:r>
            </a:p>
          </p:txBody>
        </p:sp>
      </p:grpSp>
      <p:grpSp>
        <p:nvGrpSpPr>
          <p:cNvPr id="8" name="Group 7">
            <a:extLst>
              <a:ext uri="{FF2B5EF4-FFF2-40B4-BE49-F238E27FC236}">
                <a16:creationId xmlns:a16="http://schemas.microsoft.com/office/drawing/2014/main" id="{5BAD1C72-8DA6-6812-BCFC-E1D7343B4116}"/>
              </a:ext>
            </a:extLst>
          </p:cNvPr>
          <p:cNvGrpSpPr/>
          <p:nvPr/>
        </p:nvGrpSpPr>
        <p:grpSpPr>
          <a:xfrm>
            <a:off x="100569" y="4892190"/>
            <a:ext cx="5090706" cy="1850253"/>
            <a:chOff x="100569" y="4892190"/>
            <a:chExt cx="5090706" cy="1850253"/>
          </a:xfrm>
        </p:grpSpPr>
        <p:sp>
          <p:nvSpPr>
            <p:cNvPr id="34" name="Freeform 1049">
              <a:extLst>
                <a:ext uri="{FF2B5EF4-FFF2-40B4-BE49-F238E27FC236}">
                  <a16:creationId xmlns:a16="http://schemas.microsoft.com/office/drawing/2014/main" id="{3487DC88-B88F-44D8-994C-7B264DA67B12}"/>
                </a:ext>
              </a:extLst>
            </p:cNvPr>
            <p:cNvSpPr>
              <a:spLocks noChangeAspect="1" noChangeArrowheads="1"/>
            </p:cNvSpPr>
            <p:nvPr/>
          </p:nvSpPr>
          <p:spPr bwMode="auto">
            <a:xfrm>
              <a:off x="100569" y="5066933"/>
              <a:ext cx="1665297" cy="1675510"/>
            </a:xfrm>
            <a:custGeom>
              <a:avLst/>
              <a:gdLst>
                <a:gd name="T0" fmla="*/ 3699554 w 285391"/>
                <a:gd name="T1" fmla="*/ 4148651 h 286977"/>
                <a:gd name="T2" fmla="*/ 2324524 w 285391"/>
                <a:gd name="T3" fmla="*/ 4148651 h 286977"/>
                <a:gd name="T4" fmla="*/ 1831253 w 285391"/>
                <a:gd name="T5" fmla="*/ 4061486 h 286977"/>
                <a:gd name="T6" fmla="*/ 1208651 w 285391"/>
                <a:gd name="T7" fmla="*/ 4243102 h 286977"/>
                <a:gd name="T8" fmla="*/ 3282073 w 285391"/>
                <a:gd name="T9" fmla="*/ 3494750 h 286977"/>
                <a:gd name="T10" fmla="*/ 4424082 w 285391"/>
                <a:gd name="T11" fmla="*/ 3645629 h 286977"/>
                <a:gd name="T12" fmla="*/ 3282073 w 285391"/>
                <a:gd name="T13" fmla="*/ 3494750 h 286977"/>
                <a:gd name="T14" fmla="*/ 2788521 w 285391"/>
                <a:gd name="T15" fmla="*/ 3566914 h 286977"/>
                <a:gd name="T16" fmla="*/ 1130828 w 285391"/>
                <a:gd name="T17" fmla="*/ 3566914 h 286977"/>
                <a:gd name="T18" fmla="*/ 5081659 w 285391"/>
                <a:gd name="T19" fmla="*/ 3353234 h 286977"/>
                <a:gd name="T20" fmla="*/ 2738071 w 285391"/>
                <a:gd name="T21" fmla="*/ 4880996 h 286977"/>
                <a:gd name="T22" fmla="*/ 1413093 w 285391"/>
                <a:gd name="T23" fmla="*/ 5677123 h 286977"/>
                <a:gd name="T24" fmla="*/ 650905 w 285391"/>
                <a:gd name="T25" fmla="*/ 4880996 h 286977"/>
                <a:gd name="T26" fmla="*/ 650905 w 285391"/>
                <a:gd name="T27" fmla="*/ 3396278 h 286977"/>
                <a:gd name="T28" fmla="*/ 1455871 w 285391"/>
                <a:gd name="T29" fmla="*/ 4708846 h 286977"/>
                <a:gd name="T30" fmla="*/ 2659711 w 285391"/>
                <a:gd name="T31" fmla="*/ 4716022 h 286977"/>
                <a:gd name="T32" fmla="*/ 4903593 w 285391"/>
                <a:gd name="T33" fmla="*/ 3353234 h 286977"/>
                <a:gd name="T34" fmla="*/ 739653 w 285391"/>
                <a:gd name="T35" fmla="*/ 2912764 h 286977"/>
                <a:gd name="T36" fmla="*/ 739653 w 285391"/>
                <a:gd name="T37" fmla="*/ 2521794 h 286977"/>
                <a:gd name="T38" fmla="*/ 5412392 w 285391"/>
                <a:gd name="T39" fmla="*/ 2429358 h 286977"/>
                <a:gd name="T40" fmla="*/ 739653 w 285391"/>
                <a:gd name="T41" fmla="*/ 2351158 h 286977"/>
                <a:gd name="T42" fmla="*/ 739653 w 285391"/>
                <a:gd name="T43" fmla="*/ 1945943 h 286977"/>
                <a:gd name="T44" fmla="*/ 170700 w 285391"/>
                <a:gd name="T45" fmla="*/ 2770587 h 286977"/>
                <a:gd name="T46" fmla="*/ 568945 w 285391"/>
                <a:gd name="T47" fmla="*/ 1945943 h 286977"/>
                <a:gd name="T48" fmla="*/ 739653 w 285391"/>
                <a:gd name="T49" fmla="*/ 1746867 h 286977"/>
                <a:gd name="T50" fmla="*/ 4814973 w 285391"/>
                <a:gd name="T51" fmla="*/ 1796601 h 286977"/>
                <a:gd name="T52" fmla="*/ 5611566 w 285391"/>
                <a:gd name="T53" fmla="*/ 2493368 h 286977"/>
                <a:gd name="T54" fmla="*/ 739653 w 285391"/>
                <a:gd name="T55" fmla="*/ 3090535 h 286977"/>
                <a:gd name="T56" fmla="*/ 568945 w 285391"/>
                <a:gd name="T57" fmla="*/ 3111842 h 286977"/>
                <a:gd name="T58" fmla="*/ 0 w 285391"/>
                <a:gd name="T59" fmla="*/ 2770587 h 286977"/>
                <a:gd name="T60" fmla="*/ 568945 w 285391"/>
                <a:gd name="T61" fmla="*/ 1782372 h 286977"/>
                <a:gd name="T62" fmla="*/ 3636141 w 285391"/>
                <a:gd name="T63" fmla="*/ 1196387 h 286977"/>
                <a:gd name="T64" fmla="*/ 4422396 w 285391"/>
                <a:gd name="T65" fmla="*/ 1377759 h 286977"/>
                <a:gd name="T66" fmla="*/ 3636141 w 285391"/>
                <a:gd name="T67" fmla="*/ 1196387 h 286977"/>
                <a:gd name="T68" fmla="*/ 3165465 w 285391"/>
                <a:gd name="T69" fmla="*/ 1287094 h 286977"/>
                <a:gd name="T70" fmla="*/ 1130828 w 285391"/>
                <a:gd name="T71" fmla="*/ 1287094 h 286977"/>
                <a:gd name="T72" fmla="*/ 4423803 w 285391"/>
                <a:gd name="T73" fmla="*/ 629686 h 286977"/>
                <a:gd name="T74" fmla="*/ 2716880 w 285391"/>
                <a:gd name="T75" fmla="*/ 811343 h 286977"/>
                <a:gd name="T76" fmla="*/ 1209367 w 285391"/>
                <a:gd name="T77" fmla="*/ 629686 h 286977"/>
                <a:gd name="T78" fmla="*/ 2130319 w 285391"/>
                <a:gd name="T79" fmla="*/ 811343 h 286977"/>
                <a:gd name="T80" fmla="*/ 1209367 w 285391"/>
                <a:gd name="T81" fmla="*/ 629686 h 286977"/>
                <a:gd name="T82" fmla="*/ 5081659 w 285391"/>
                <a:gd name="T83" fmla="*/ 85579 h 286977"/>
                <a:gd name="T84" fmla="*/ 4903593 w 285391"/>
                <a:gd name="T85" fmla="*/ 1512913 h 286977"/>
                <a:gd name="T86" fmla="*/ 736383 w 285391"/>
                <a:gd name="T87" fmla="*/ 1405852 h 286977"/>
                <a:gd name="T88" fmla="*/ 565417 w 285391"/>
                <a:gd name="T89" fmla="*/ 85579 h 2869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5391" h="286977">
                  <a:moveTo>
                    <a:pt x="121774" y="204788"/>
                  </a:moveTo>
                  <a:lnTo>
                    <a:pt x="182310" y="204788"/>
                  </a:lnTo>
                  <a:cubicBezTo>
                    <a:pt x="184818" y="204788"/>
                    <a:pt x="186967" y="206986"/>
                    <a:pt x="186967" y="209184"/>
                  </a:cubicBezTo>
                  <a:cubicBezTo>
                    <a:pt x="186967" y="211749"/>
                    <a:pt x="184818" y="213947"/>
                    <a:pt x="182310" y="213947"/>
                  </a:cubicBezTo>
                  <a:lnTo>
                    <a:pt x="121774" y="213947"/>
                  </a:lnTo>
                  <a:cubicBezTo>
                    <a:pt x="119624" y="213947"/>
                    <a:pt x="117475" y="211749"/>
                    <a:pt x="117475" y="209184"/>
                  </a:cubicBezTo>
                  <a:cubicBezTo>
                    <a:pt x="117475" y="206986"/>
                    <a:pt x="119624" y="204788"/>
                    <a:pt x="121774" y="204788"/>
                  </a:cubicBezTo>
                  <a:close/>
                  <a:moveTo>
                    <a:pt x="61083" y="204788"/>
                  </a:moveTo>
                  <a:lnTo>
                    <a:pt x="92547" y="204788"/>
                  </a:lnTo>
                  <a:cubicBezTo>
                    <a:pt x="94692" y="204788"/>
                    <a:pt x="96480" y="206986"/>
                    <a:pt x="96480" y="209184"/>
                  </a:cubicBezTo>
                  <a:cubicBezTo>
                    <a:pt x="96480" y="211749"/>
                    <a:pt x="94692" y="213947"/>
                    <a:pt x="92547" y="213947"/>
                  </a:cubicBezTo>
                  <a:lnTo>
                    <a:pt x="61083" y="213947"/>
                  </a:lnTo>
                  <a:cubicBezTo>
                    <a:pt x="58938" y="213947"/>
                    <a:pt x="57150" y="211749"/>
                    <a:pt x="57150" y="209184"/>
                  </a:cubicBezTo>
                  <a:cubicBezTo>
                    <a:pt x="57150" y="206986"/>
                    <a:pt x="58938" y="204788"/>
                    <a:pt x="61083" y="204788"/>
                  </a:cubicBezTo>
                  <a:close/>
                  <a:moveTo>
                    <a:pt x="165868" y="176213"/>
                  </a:moveTo>
                  <a:lnTo>
                    <a:pt x="223582" y="176213"/>
                  </a:lnTo>
                  <a:cubicBezTo>
                    <a:pt x="226091" y="176213"/>
                    <a:pt x="228242" y="177536"/>
                    <a:pt x="228242" y="179851"/>
                  </a:cubicBezTo>
                  <a:cubicBezTo>
                    <a:pt x="228242" y="182166"/>
                    <a:pt x="226091" y="183820"/>
                    <a:pt x="223582" y="183820"/>
                  </a:cubicBezTo>
                  <a:lnTo>
                    <a:pt x="165868" y="183820"/>
                  </a:lnTo>
                  <a:cubicBezTo>
                    <a:pt x="164076" y="183820"/>
                    <a:pt x="161925" y="182166"/>
                    <a:pt x="161925" y="179851"/>
                  </a:cubicBezTo>
                  <a:cubicBezTo>
                    <a:pt x="161925" y="177536"/>
                    <a:pt x="164076" y="176213"/>
                    <a:pt x="165868" y="176213"/>
                  </a:cubicBezTo>
                  <a:close/>
                  <a:moveTo>
                    <a:pt x="61122" y="176213"/>
                  </a:moveTo>
                  <a:lnTo>
                    <a:pt x="136232" y="176213"/>
                  </a:lnTo>
                  <a:cubicBezTo>
                    <a:pt x="138759" y="176213"/>
                    <a:pt x="140926" y="177536"/>
                    <a:pt x="140926" y="179851"/>
                  </a:cubicBezTo>
                  <a:cubicBezTo>
                    <a:pt x="140926" y="182166"/>
                    <a:pt x="138759" y="183820"/>
                    <a:pt x="136232" y="183820"/>
                  </a:cubicBezTo>
                  <a:lnTo>
                    <a:pt x="61122" y="183820"/>
                  </a:lnTo>
                  <a:cubicBezTo>
                    <a:pt x="58956" y="183820"/>
                    <a:pt x="57150" y="182166"/>
                    <a:pt x="57150" y="179851"/>
                  </a:cubicBezTo>
                  <a:cubicBezTo>
                    <a:pt x="57150" y="177536"/>
                    <a:pt x="58956" y="176213"/>
                    <a:pt x="61122" y="176213"/>
                  </a:cubicBezTo>
                  <a:close/>
                  <a:moveTo>
                    <a:pt x="252135" y="165100"/>
                  </a:moveTo>
                  <a:cubicBezTo>
                    <a:pt x="254655" y="165100"/>
                    <a:pt x="256815" y="166909"/>
                    <a:pt x="256815" y="169078"/>
                  </a:cubicBezTo>
                  <a:lnTo>
                    <a:pt x="256815" y="242132"/>
                  </a:lnTo>
                  <a:cubicBezTo>
                    <a:pt x="256815" y="244302"/>
                    <a:pt x="254655" y="246110"/>
                    <a:pt x="252135" y="246110"/>
                  </a:cubicBezTo>
                  <a:lnTo>
                    <a:pt x="138375" y="246110"/>
                  </a:lnTo>
                  <a:lnTo>
                    <a:pt x="75735" y="286253"/>
                  </a:lnTo>
                  <a:cubicBezTo>
                    <a:pt x="75015" y="286615"/>
                    <a:pt x="74295" y="286977"/>
                    <a:pt x="73575" y="286977"/>
                  </a:cubicBezTo>
                  <a:cubicBezTo>
                    <a:pt x="72495" y="286977"/>
                    <a:pt x="71775" y="286615"/>
                    <a:pt x="71415" y="286253"/>
                  </a:cubicBezTo>
                  <a:cubicBezTo>
                    <a:pt x="69615" y="285530"/>
                    <a:pt x="68895" y="283722"/>
                    <a:pt x="68895" y="282637"/>
                  </a:cubicBezTo>
                  <a:lnTo>
                    <a:pt x="68895" y="246110"/>
                  </a:lnTo>
                  <a:lnTo>
                    <a:pt x="32895" y="246110"/>
                  </a:lnTo>
                  <a:cubicBezTo>
                    <a:pt x="30735" y="246110"/>
                    <a:pt x="28575" y="244302"/>
                    <a:pt x="28575" y="242132"/>
                  </a:cubicBezTo>
                  <a:lnTo>
                    <a:pt x="28575" y="175226"/>
                  </a:lnTo>
                  <a:cubicBezTo>
                    <a:pt x="28575" y="172695"/>
                    <a:pt x="30735" y="171248"/>
                    <a:pt x="32895" y="171248"/>
                  </a:cubicBezTo>
                  <a:cubicBezTo>
                    <a:pt x="35055" y="171248"/>
                    <a:pt x="37215" y="172695"/>
                    <a:pt x="37215" y="175226"/>
                  </a:cubicBezTo>
                  <a:lnTo>
                    <a:pt x="37215" y="237430"/>
                  </a:lnTo>
                  <a:lnTo>
                    <a:pt x="73575" y="237430"/>
                  </a:lnTo>
                  <a:cubicBezTo>
                    <a:pt x="75735" y="237430"/>
                    <a:pt x="77535" y="239600"/>
                    <a:pt x="77535" y="242132"/>
                  </a:cubicBezTo>
                  <a:lnTo>
                    <a:pt x="77535" y="274680"/>
                  </a:lnTo>
                  <a:lnTo>
                    <a:pt x="134415" y="237792"/>
                  </a:lnTo>
                  <a:cubicBezTo>
                    <a:pt x="135495" y="237792"/>
                    <a:pt x="136215" y="237430"/>
                    <a:pt x="136935" y="237430"/>
                  </a:cubicBezTo>
                  <a:lnTo>
                    <a:pt x="247815" y="237430"/>
                  </a:lnTo>
                  <a:lnTo>
                    <a:pt x="247815" y="169078"/>
                  </a:lnTo>
                  <a:cubicBezTo>
                    <a:pt x="247815" y="166909"/>
                    <a:pt x="249975" y="165100"/>
                    <a:pt x="252135" y="165100"/>
                  </a:cubicBezTo>
                  <a:close/>
                  <a:moveTo>
                    <a:pt x="37381" y="127154"/>
                  </a:moveTo>
                  <a:lnTo>
                    <a:pt x="37381" y="146869"/>
                  </a:lnTo>
                  <a:lnTo>
                    <a:pt x="236148" y="146869"/>
                  </a:lnTo>
                  <a:lnTo>
                    <a:pt x="236148" y="127154"/>
                  </a:lnTo>
                  <a:lnTo>
                    <a:pt x="37381" y="127154"/>
                  </a:lnTo>
                  <a:close/>
                  <a:moveTo>
                    <a:pt x="244775" y="102419"/>
                  </a:moveTo>
                  <a:lnTo>
                    <a:pt x="244775" y="143285"/>
                  </a:lnTo>
                  <a:lnTo>
                    <a:pt x="273529" y="122494"/>
                  </a:lnTo>
                  <a:lnTo>
                    <a:pt x="244775" y="102419"/>
                  </a:lnTo>
                  <a:close/>
                  <a:moveTo>
                    <a:pt x="37381" y="98118"/>
                  </a:moveTo>
                  <a:lnTo>
                    <a:pt x="37381" y="118550"/>
                  </a:lnTo>
                  <a:lnTo>
                    <a:pt x="236148" y="118192"/>
                  </a:lnTo>
                  <a:lnTo>
                    <a:pt x="236148" y="98118"/>
                  </a:lnTo>
                  <a:lnTo>
                    <a:pt x="37381" y="98118"/>
                  </a:lnTo>
                  <a:close/>
                  <a:moveTo>
                    <a:pt x="15815" y="98118"/>
                  </a:moveTo>
                  <a:cubicBezTo>
                    <a:pt x="11861" y="98118"/>
                    <a:pt x="8626" y="101344"/>
                    <a:pt x="8626" y="105646"/>
                  </a:cubicBezTo>
                  <a:lnTo>
                    <a:pt x="8626" y="139700"/>
                  </a:lnTo>
                  <a:cubicBezTo>
                    <a:pt x="8626" y="143643"/>
                    <a:pt x="11861" y="146869"/>
                    <a:pt x="15815" y="146869"/>
                  </a:cubicBezTo>
                  <a:lnTo>
                    <a:pt x="28755" y="146869"/>
                  </a:lnTo>
                  <a:lnTo>
                    <a:pt x="28755" y="98118"/>
                  </a:lnTo>
                  <a:lnTo>
                    <a:pt x="15815" y="98118"/>
                  </a:lnTo>
                  <a:close/>
                  <a:moveTo>
                    <a:pt x="33068" y="84138"/>
                  </a:moveTo>
                  <a:cubicBezTo>
                    <a:pt x="35225" y="84138"/>
                    <a:pt x="37381" y="85930"/>
                    <a:pt x="37381" y="88081"/>
                  </a:cubicBezTo>
                  <a:lnTo>
                    <a:pt x="37381" y="89873"/>
                  </a:lnTo>
                  <a:lnTo>
                    <a:pt x="240821" y="89873"/>
                  </a:lnTo>
                  <a:cubicBezTo>
                    <a:pt x="241540" y="89873"/>
                    <a:pt x="242259" y="90232"/>
                    <a:pt x="243337" y="90590"/>
                  </a:cubicBezTo>
                  <a:lnTo>
                    <a:pt x="283594" y="118909"/>
                  </a:lnTo>
                  <a:cubicBezTo>
                    <a:pt x="284672" y="119626"/>
                    <a:pt x="285391" y="121418"/>
                    <a:pt x="285391" y="122135"/>
                  </a:cubicBezTo>
                  <a:cubicBezTo>
                    <a:pt x="285391" y="123927"/>
                    <a:pt x="284672" y="125361"/>
                    <a:pt x="283594" y="125720"/>
                  </a:cubicBezTo>
                  <a:lnTo>
                    <a:pt x="243337" y="154755"/>
                  </a:lnTo>
                  <a:cubicBezTo>
                    <a:pt x="242259" y="155472"/>
                    <a:pt x="241540" y="155831"/>
                    <a:pt x="240821" y="155831"/>
                  </a:cubicBezTo>
                  <a:lnTo>
                    <a:pt x="37381" y="155831"/>
                  </a:lnTo>
                  <a:lnTo>
                    <a:pt x="37381" y="156906"/>
                  </a:lnTo>
                  <a:cubicBezTo>
                    <a:pt x="37381" y="159415"/>
                    <a:pt x="35225" y="161566"/>
                    <a:pt x="33068" y="161566"/>
                  </a:cubicBezTo>
                  <a:cubicBezTo>
                    <a:pt x="30911" y="161566"/>
                    <a:pt x="28755" y="159415"/>
                    <a:pt x="28755" y="156906"/>
                  </a:cubicBezTo>
                  <a:lnTo>
                    <a:pt x="28755" y="155831"/>
                  </a:lnTo>
                  <a:lnTo>
                    <a:pt x="15815" y="155831"/>
                  </a:lnTo>
                  <a:cubicBezTo>
                    <a:pt x="7189" y="155831"/>
                    <a:pt x="0" y="148662"/>
                    <a:pt x="0" y="139700"/>
                  </a:cubicBezTo>
                  <a:lnTo>
                    <a:pt x="0" y="105646"/>
                  </a:lnTo>
                  <a:cubicBezTo>
                    <a:pt x="0" y="97043"/>
                    <a:pt x="7189" y="89873"/>
                    <a:pt x="15815" y="89873"/>
                  </a:cubicBezTo>
                  <a:lnTo>
                    <a:pt x="28755" y="89873"/>
                  </a:lnTo>
                  <a:lnTo>
                    <a:pt x="28755" y="88081"/>
                  </a:lnTo>
                  <a:cubicBezTo>
                    <a:pt x="28755" y="85930"/>
                    <a:pt x="30911" y="84138"/>
                    <a:pt x="33068" y="84138"/>
                  </a:cubicBezTo>
                  <a:close/>
                  <a:moveTo>
                    <a:pt x="183762" y="60325"/>
                  </a:moveTo>
                  <a:lnTo>
                    <a:pt x="223497" y="60325"/>
                  </a:lnTo>
                  <a:cubicBezTo>
                    <a:pt x="226048" y="60325"/>
                    <a:pt x="228236" y="62611"/>
                    <a:pt x="228236" y="64897"/>
                  </a:cubicBezTo>
                  <a:cubicBezTo>
                    <a:pt x="228236" y="67183"/>
                    <a:pt x="226048" y="69469"/>
                    <a:pt x="223497" y="69469"/>
                  </a:cubicBezTo>
                  <a:lnTo>
                    <a:pt x="183762" y="69469"/>
                  </a:lnTo>
                  <a:cubicBezTo>
                    <a:pt x="181574" y="69469"/>
                    <a:pt x="179387" y="67183"/>
                    <a:pt x="179387" y="64897"/>
                  </a:cubicBezTo>
                  <a:cubicBezTo>
                    <a:pt x="179387" y="62611"/>
                    <a:pt x="181574" y="60325"/>
                    <a:pt x="183762" y="60325"/>
                  </a:cubicBezTo>
                  <a:close/>
                  <a:moveTo>
                    <a:pt x="61133" y="60325"/>
                  </a:moveTo>
                  <a:lnTo>
                    <a:pt x="155268" y="60325"/>
                  </a:lnTo>
                  <a:cubicBezTo>
                    <a:pt x="157441" y="60325"/>
                    <a:pt x="159975" y="62611"/>
                    <a:pt x="159975" y="64897"/>
                  </a:cubicBezTo>
                  <a:cubicBezTo>
                    <a:pt x="159975" y="67183"/>
                    <a:pt x="157441" y="69469"/>
                    <a:pt x="155268" y="69469"/>
                  </a:cubicBezTo>
                  <a:lnTo>
                    <a:pt x="61133" y="69469"/>
                  </a:lnTo>
                  <a:cubicBezTo>
                    <a:pt x="58960" y="69469"/>
                    <a:pt x="57150" y="67183"/>
                    <a:pt x="57150" y="64897"/>
                  </a:cubicBezTo>
                  <a:cubicBezTo>
                    <a:pt x="57150" y="62611"/>
                    <a:pt x="58960" y="60325"/>
                    <a:pt x="61133" y="60325"/>
                  </a:cubicBezTo>
                  <a:close/>
                  <a:moveTo>
                    <a:pt x="137304" y="31750"/>
                  </a:moveTo>
                  <a:lnTo>
                    <a:pt x="223568" y="31750"/>
                  </a:lnTo>
                  <a:cubicBezTo>
                    <a:pt x="226084" y="31750"/>
                    <a:pt x="228241" y="33948"/>
                    <a:pt x="228241" y="36146"/>
                  </a:cubicBezTo>
                  <a:cubicBezTo>
                    <a:pt x="228241" y="38710"/>
                    <a:pt x="226084" y="40908"/>
                    <a:pt x="223568" y="40908"/>
                  </a:cubicBezTo>
                  <a:lnTo>
                    <a:pt x="137304" y="40908"/>
                  </a:lnTo>
                  <a:cubicBezTo>
                    <a:pt x="135507" y="40908"/>
                    <a:pt x="133350" y="38710"/>
                    <a:pt x="133350" y="36146"/>
                  </a:cubicBezTo>
                  <a:cubicBezTo>
                    <a:pt x="133350" y="33948"/>
                    <a:pt x="135507" y="31750"/>
                    <a:pt x="137304" y="31750"/>
                  </a:cubicBezTo>
                  <a:close/>
                  <a:moveTo>
                    <a:pt x="61119" y="31750"/>
                  </a:moveTo>
                  <a:lnTo>
                    <a:pt x="107661" y="31750"/>
                  </a:lnTo>
                  <a:cubicBezTo>
                    <a:pt x="110187" y="31750"/>
                    <a:pt x="112351" y="33948"/>
                    <a:pt x="112351" y="36146"/>
                  </a:cubicBezTo>
                  <a:cubicBezTo>
                    <a:pt x="112351" y="38710"/>
                    <a:pt x="110187" y="40908"/>
                    <a:pt x="107661" y="40908"/>
                  </a:cubicBezTo>
                  <a:lnTo>
                    <a:pt x="61119" y="40908"/>
                  </a:lnTo>
                  <a:cubicBezTo>
                    <a:pt x="58954" y="40908"/>
                    <a:pt x="57150" y="38710"/>
                    <a:pt x="57150" y="36146"/>
                  </a:cubicBezTo>
                  <a:cubicBezTo>
                    <a:pt x="57150" y="33948"/>
                    <a:pt x="58954" y="31750"/>
                    <a:pt x="61119" y="31750"/>
                  </a:cubicBezTo>
                  <a:close/>
                  <a:moveTo>
                    <a:pt x="32895" y="0"/>
                  </a:moveTo>
                  <a:lnTo>
                    <a:pt x="252135" y="0"/>
                  </a:lnTo>
                  <a:cubicBezTo>
                    <a:pt x="254655" y="0"/>
                    <a:pt x="256815" y="1799"/>
                    <a:pt x="256815" y="4318"/>
                  </a:cubicBezTo>
                  <a:lnTo>
                    <a:pt x="256815" y="76285"/>
                  </a:lnTo>
                  <a:cubicBezTo>
                    <a:pt x="256815" y="78804"/>
                    <a:pt x="254655" y="80603"/>
                    <a:pt x="252135" y="80603"/>
                  </a:cubicBezTo>
                  <a:cubicBezTo>
                    <a:pt x="249975" y="80603"/>
                    <a:pt x="247815" y="78804"/>
                    <a:pt x="247815" y="76285"/>
                  </a:cubicBezTo>
                  <a:lnTo>
                    <a:pt x="247815" y="8996"/>
                  </a:lnTo>
                  <a:lnTo>
                    <a:pt x="37215" y="8996"/>
                  </a:lnTo>
                  <a:lnTo>
                    <a:pt x="37215" y="70887"/>
                  </a:lnTo>
                  <a:cubicBezTo>
                    <a:pt x="37215" y="73046"/>
                    <a:pt x="35055" y="75205"/>
                    <a:pt x="32895" y="75205"/>
                  </a:cubicBezTo>
                  <a:cubicBezTo>
                    <a:pt x="30735" y="75205"/>
                    <a:pt x="28575" y="73046"/>
                    <a:pt x="28575" y="70887"/>
                  </a:cubicBezTo>
                  <a:lnTo>
                    <a:pt x="28575" y="4318"/>
                  </a:lnTo>
                  <a:cubicBezTo>
                    <a:pt x="28575" y="1799"/>
                    <a:pt x="30735" y="0"/>
                    <a:pt x="32895" y="0"/>
                  </a:cubicBezTo>
                  <a:close/>
                </a:path>
              </a:pathLst>
            </a:custGeom>
            <a:solidFill>
              <a:srgbClr val="FF0000"/>
            </a:solidFill>
            <a:ln w="19050">
              <a:solidFill>
                <a:srgbClr val="FF0000"/>
              </a:solidFill>
            </a:ln>
            <a:effectLst/>
          </p:spPr>
          <p:txBody>
            <a:bodyPr anchor="ctr"/>
            <a:lstStyle/>
            <a:p>
              <a:endParaRPr lang="en-US" sz="900"/>
            </a:p>
          </p:txBody>
        </p:sp>
        <p:sp>
          <p:nvSpPr>
            <p:cNvPr id="13" name="TextBox 12">
              <a:extLst>
                <a:ext uri="{FF2B5EF4-FFF2-40B4-BE49-F238E27FC236}">
                  <a16:creationId xmlns:a16="http://schemas.microsoft.com/office/drawing/2014/main" id="{54BD9A67-BEA0-4AAB-2288-062E5DBC7453}"/>
                </a:ext>
              </a:extLst>
            </p:cNvPr>
            <p:cNvSpPr txBox="1"/>
            <p:nvPr/>
          </p:nvSpPr>
          <p:spPr>
            <a:xfrm>
              <a:off x="1820717" y="4892190"/>
              <a:ext cx="3370558" cy="1754326"/>
            </a:xfrm>
            <a:prstGeom prst="rect">
              <a:avLst/>
            </a:prstGeom>
            <a:noFill/>
          </p:spPr>
          <p:txBody>
            <a:bodyPr wrap="square">
              <a:spAutoFit/>
            </a:bodyPr>
            <a:lstStyle/>
            <a:p>
              <a:r>
                <a:rPr lang="en-US" dirty="0"/>
                <a:t>DECLARAREA IMPOZITULUI</a:t>
              </a:r>
            </a:p>
            <a:p>
              <a:r>
                <a:rPr lang="en-US" dirty="0" err="1"/>
                <a:t>operațiune</a:t>
              </a:r>
              <a:r>
                <a:rPr lang="en-US" dirty="0"/>
                <a:t> </a:t>
              </a:r>
              <a:r>
                <a:rPr lang="en-US" dirty="0" err="1"/>
                <a:t>efectuată</a:t>
              </a:r>
              <a:r>
                <a:rPr lang="en-US" dirty="0"/>
                <a:t> </a:t>
              </a:r>
              <a:r>
                <a:rPr lang="en-US" dirty="0" err="1"/>
                <a:t>printr</a:t>
              </a:r>
              <a:r>
                <a:rPr lang="en-US" dirty="0"/>
                <a:t>-o dare de </a:t>
              </a:r>
              <a:r>
                <a:rPr lang="en-US" dirty="0" err="1"/>
                <a:t>seamă</a:t>
              </a:r>
              <a:r>
                <a:rPr lang="en-US" dirty="0"/>
                <a:t> </a:t>
              </a:r>
              <a:r>
                <a:rPr lang="en-US" dirty="0" err="1"/>
                <a:t>ce</a:t>
              </a:r>
              <a:r>
                <a:rPr lang="en-US" dirty="0"/>
                <a:t> </a:t>
              </a:r>
              <a:r>
                <a:rPr lang="en-US" dirty="0" err="1"/>
                <a:t>înglobează</a:t>
              </a:r>
              <a:r>
                <a:rPr lang="en-US" dirty="0"/>
                <a:t> </a:t>
              </a:r>
              <a:r>
                <a:rPr lang="en-US" dirty="0" err="1"/>
                <a:t>informația</a:t>
              </a:r>
              <a:r>
                <a:rPr lang="en-US" dirty="0"/>
                <a:t> pe care un </a:t>
              </a:r>
              <a:r>
                <a:rPr lang="en-US" dirty="0" err="1"/>
                <a:t>contribuabil</a:t>
              </a:r>
              <a:r>
                <a:rPr lang="en-US" dirty="0"/>
                <a:t> </a:t>
              </a:r>
              <a:r>
                <a:rPr lang="en-US" dirty="0" err="1"/>
                <a:t>trebuie</a:t>
              </a:r>
              <a:r>
                <a:rPr lang="en-US" dirty="0"/>
                <a:t> </a:t>
              </a:r>
              <a:r>
                <a:rPr lang="en-US" dirty="0" err="1"/>
                <a:t>să</a:t>
              </a:r>
              <a:r>
                <a:rPr lang="en-US" dirty="0"/>
                <a:t> o </a:t>
              </a:r>
              <a:r>
                <a:rPr lang="en-US" dirty="0" err="1"/>
                <a:t>prezinte</a:t>
              </a:r>
              <a:r>
                <a:rPr lang="en-US" dirty="0"/>
                <a:t> </a:t>
              </a:r>
              <a:r>
                <a:rPr lang="en-US" dirty="0" err="1"/>
                <a:t>statului</a:t>
              </a:r>
              <a:r>
                <a:rPr lang="en-US" dirty="0"/>
                <a:t> </a:t>
              </a:r>
              <a:r>
                <a:rPr lang="en-US" dirty="0" err="1"/>
                <a:t>până</a:t>
              </a:r>
              <a:r>
                <a:rPr lang="en-US" dirty="0"/>
                <a:t> la o </a:t>
              </a:r>
              <a:r>
                <a:rPr lang="en-US" dirty="0" err="1"/>
                <a:t>anumită</a:t>
              </a:r>
              <a:r>
                <a:rPr lang="en-US" dirty="0"/>
                <a:t> </a:t>
              </a:r>
              <a:r>
                <a:rPr lang="en-US" dirty="0" err="1"/>
                <a:t>dată</a:t>
              </a:r>
              <a:endParaRPr lang="en-US" dirty="0"/>
            </a:p>
          </p:txBody>
        </p:sp>
      </p:grpSp>
      <p:grpSp>
        <p:nvGrpSpPr>
          <p:cNvPr id="10" name="Group 9">
            <a:extLst>
              <a:ext uri="{FF2B5EF4-FFF2-40B4-BE49-F238E27FC236}">
                <a16:creationId xmlns:a16="http://schemas.microsoft.com/office/drawing/2014/main" id="{264DBAA3-A869-7FA8-8203-BDF37405AD1C}"/>
              </a:ext>
            </a:extLst>
          </p:cNvPr>
          <p:cNvGrpSpPr/>
          <p:nvPr/>
        </p:nvGrpSpPr>
        <p:grpSpPr>
          <a:xfrm>
            <a:off x="5888255" y="4784586"/>
            <a:ext cx="5926902" cy="1754326"/>
            <a:chOff x="5888255" y="4784586"/>
            <a:chExt cx="5926902" cy="1754326"/>
          </a:xfrm>
        </p:grpSpPr>
        <p:sp>
          <p:nvSpPr>
            <p:cNvPr id="42" name="Freeform 984">
              <a:extLst>
                <a:ext uri="{FF2B5EF4-FFF2-40B4-BE49-F238E27FC236}">
                  <a16:creationId xmlns:a16="http://schemas.microsoft.com/office/drawing/2014/main" id="{E628CEDE-A337-4655-AF0A-330F159E41A8}"/>
                </a:ext>
              </a:extLst>
            </p:cNvPr>
            <p:cNvSpPr>
              <a:spLocks noChangeAspect="1" noChangeArrowheads="1"/>
            </p:cNvSpPr>
            <p:nvPr/>
          </p:nvSpPr>
          <p:spPr bwMode="auto">
            <a:xfrm>
              <a:off x="5888255" y="4784586"/>
              <a:ext cx="1429194" cy="1754326"/>
            </a:xfrm>
            <a:custGeom>
              <a:avLst/>
              <a:gdLst>
                <a:gd name="T0" fmla="*/ 3067522 w 247290"/>
                <a:gd name="T1" fmla="*/ 5172488 h 288564"/>
                <a:gd name="T2" fmla="*/ 3067522 w 247290"/>
                <a:gd name="T3" fmla="*/ 5296238 h 288564"/>
                <a:gd name="T4" fmla="*/ 2938244 w 247290"/>
                <a:gd name="T5" fmla="*/ 5303538 h 288564"/>
                <a:gd name="T6" fmla="*/ 2938244 w 247290"/>
                <a:gd name="T7" fmla="*/ 5172488 h 288564"/>
                <a:gd name="T8" fmla="*/ 1431307 w 247290"/>
                <a:gd name="T9" fmla="*/ 5172488 h 288564"/>
                <a:gd name="T10" fmla="*/ 1431307 w 247290"/>
                <a:gd name="T11" fmla="*/ 5296238 h 288564"/>
                <a:gd name="T12" fmla="*/ 1312457 w 247290"/>
                <a:gd name="T13" fmla="*/ 5303538 h 288564"/>
                <a:gd name="T14" fmla="*/ 1312457 w 247290"/>
                <a:gd name="T15" fmla="*/ 5172488 h 288564"/>
                <a:gd name="T16" fmla="*/ 2274033 w 247290"/>
                <a:gd name="T17" fmla="*/ 5234219 h 288564"/>
                <a:gd name="T18" fmla="*/ 2091497 w 247290"/>
                <a:gd name="T19" fmla="*/ 5234219 h 288564"/>
                <a:gd name="T20" fmla="*/ 179620 w 247290"/>
                <a:gd name="T21" fmla="*/ 4839499 h 288564"/>
                <a:gd name="T22" fmla="*/ 553284 w 247290"/>
                <a:gd name="T23" fmla="*/ 5563613 h 288564"/>
                <a:gd name="T24" fmla="*/ 4189070 w 247290"/>
                <a:gd name="T25" fmla="*/ 5183611 h 288564"/>
                <a:gd name="T26" fmla="*/ 3923202 w 247290"/>
                <a:gd name="T27" fmla="*/ 4932670 h 288564"/>
                <a:gd name="T28" fmla="*/ 179620 w 247290"/>
                <a:gd name="T29" fmla="*/ 4839499 h 288564"/>
                <a:gd name="T30" fmla="*/ 3663858 w 247290"/>
                <a:gd name="T31" fmla="*/ 2035191 h 288564"/>
                <a:gd name="T32" fmla="*/ 3981263 w 247290"/>
                <a:gd name="T33" fmla="*/ 2386310 h 288564"/>
                <a:gd name="T34" fmla="*/ 3822554 w 247290"/>
                <a:gd name="T35" fmla="*/ 2450777 h 288564"/>
                <a:gd name="T36" fmla="*/ 3303176 w 247290"/>
                <a:gd name="T37" fmla="*/ 2529610 h 288564"/>
                <a:gd name="T38" fmla="*/ 4017331 w 247290"/>
                <a:gd name="T39" fmla="*/ 3174550 h 288564"/>
                <a:gd name="T40" fmla="*/ 3663858 w 247290"/>
                <a:gd name="T41" fmla="*/ 3668968 h 288564"/>
                <a:gd name="T42" fmla="*/ 3483504 w 247290"/>
                <a:gd name="T43" fmla="*/ 3668968 h 288564"/>
                <a:gd name="T44" fmla="*/ 3166115 w 247290"/>
                <a:gd name="T45" fmla="*/ 3317848 h 288564"/>
                <a:gd name="T46" fmla="*/ 3332009 w 247290"/>
                <a:gd name="T47" fmla="*/ 3253357 h 288564"/>
                <a:gd name="T48" fmla="*/ 3836988 w 247290"/>
                <a:gd name="T49" fmla="*/ 3174550 h 288564"/>
                <a:gd name="T50" fmla="*/ 3137225 w 247290"/>
                <a:gd name="T51" fmla="*/ 2529610 h 288564"/>
                <a:gd name="T52" fmla="*/ 3483504 w 247290"/>
                <a:gd name="T53" fmla="*/ 2035191 h 288564"/>
                <a:gd name="T54" fmla="*/ 3578296 w 247290"/>
                <a:gd name="T55" fmla="*/ 1677695 h 288564"/>
                <a:gd name="T56" fmla="*/ 2550789 w 247290"/>
                <a:gd name="T57" fmla="*/ 3484432 h 288564"/>
                <a:gd name="T58" fmla="*/ 2428634 w 247290"/>
                <a:gd name="T59" fmla="*/ 4014983 h 288564"/>
                <a:gd name="T60" fmla="*/ 2917241 w 247290"/>
                <a:gd name="T61" fmla="*/ 3878760 h 288564"/>
                <a:gd name="T62" fmla="*/ 3578296 w 247290"/>
                <a:gd name="T63" fmla="*/ 4057987 h 288564"/>
                <a:gd name="T64" fmla="*/ 3578296 w 247290"/>
                <a:gd name="T65" fmla="*/ 1677695 h 288564"/>
                <a:gd name="T66" fmla="*/ 179620 w 247290"/>
                <a:gd name="T67" fmla="*/ 1240324 h 288564"/>
                <a:gd name="T68" fmla="*/ 438284 w 247290"/>
                <a:gd name="T69" fmla="*/ 4753470 h 288564"/>
                <a:gd name="T70" fmla="*/ 4189070 w 247290"/>
                <a:gd name="T71" fmla="*/ 4495347 h 288564"/>
                <a:gd name="T72" fmla="*/ 3578296 w 247290"/>
                <a:gd name="T73" fmla="*/ 4237245 h 288564"/>
                <a:gd name="T74" fmla="*/ 2320862 w 247290"/>
                <a:gd name="T75" fmla="*/ 4230078 h 288564"/>
                <a:gd name="T76" fmla="*/ 2234630 w 247290"/>
                <a:gd name="T77" fmla="*/ 4201374 h 288564"/>
                <a:gd name="T78" fmla="*/ 2378331 w 247290"/>
                <a:gd name="T79" fmla="*/ 3534624 h 288564"/>
                <a:gd name="T80" fmla="*/ 3578296 w 247290"/>
                <a:gd name="T81" fmla="*/ 1512788 h 288564"/>
                <a:gd name="T82" fmla="*/ 4189070 w 247290"/>
                <a:gd name="T83" fmla="*/ 1240324 h 288564"/>
                <a:gd name="T84" fmla="*/ 438284 w 247290"/>
                <a:gd name="T85" fmla="*/ 982237 h 288564"/>
                <a:gd name="T86" fmla="*/ 2274033 w 247290"/>
                <a:gd name="T87" fmla="*/ 489098 h 288564"/>
                <a:gd name="T88" fmla="*/ 2091497 w 247290"/>
                <a:gd name="T89" fmla="*/ 489098 h 288564"/>
                <a:gd name="T90" fmla="*/ 553284 w 247290"/>
                <a:gd name="T91" fmla="*/ 172085 h 288564"/>
                <a:gd name="T92" fmla="*/ 179620 w 247290"/>
                <a:gd name="T93" fmla="*/ 903374 h 288564"/>
                <a:gd name="T94" fmla="*/ 3923202 w 247290"/>
                <a:gd name="T95" fmla="*/ 810156 h 288564"/>
                <a:gd name="T96" fmla="*/ 4189070 w 247290"/>
                <a:gd name="T97" fmla="*/ 552069 h 288564"/>
                <a:gd name="T98" fmla="*/ 553284 w 247290"/>
                <a:gd name="T99" fmla="*/ 172085 h 288564"/>
                <a:gd name="T100" fmla="*/ 3801051 w 247290"/>
                <a:gd name="T101" fmla="*/ 0 h 288564"/>
                <a:gd name="T102" fmla="*/ 4354328 w 247290"/>
                <a:gd name="T103" fmla="*/ 1756571 h 288564"/>
                <a:gd name="T104" fmla="*/ 4354328 w 247290"/>
                <a:gd name="T105" fmla="*/ 3986304 h 288564"/>
                <a:gd name="T106" fmla="*/ 3801051 w 247290"/>
                <a:gd name="T107" fmla="*/ 5735667 h 288564"/>
                <a:gd name="T108" fmla="*/ 0 w 247290"/>
                <a:gd name="T109" fmla="*/ 5183611 h 288564"/>
                <a:gd name="T110" fmla="*/ 553284 w 247290"/>
                <a:gd name="T111" fmla="*/ 0 h 2885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7290" h="288564">
                  <a:moveTo>
                    <a:pt x="147193" y="260229"/>
                  </a:moveTo>
                  <a:cubicBezTo>
                    <a:pt x="149098" y="258763"/>
                    <a:pt x="152146" y="258763"/>
                    <a:pt x="153670" y="260229"/>
                  </a:cubicBezTo>
                  <a:cubicBezTo>
                    <a:pt x="154432" y="260961"/>
                    <a:pt x="155194" y="262427"/>
                    <a:pt x="155194" y="263526"/>
                  </a:cubicBezTo>
                  <a:cubicBezTo>
                    <a:pt x="155194" y="264258"/>
                    <a:pt x="154432" y="265724"/>
                    <a:pt x="153670" y="266456"/>
                  </a:cubicBezTo>
                  <a:cubicBezTo>
                    <a:pt x="152908" y="267189"/>
                    <a:pt x="151765" y="267922"/>
                    <a:pt x="150241" y="267922"/>
                  </a:cubicBezTo>
                  <a:cubicBezTo>
                    <a:pt x="149098" y="267922"/>
                    <a:pt x="148336" y="267189"/>
                    <a:pt x="147193" y="266823"/>
                  </a:cubicBezTo>
                  <a:cubicBezTo>
                    <a:pt x="146431" y="265724"/>
                    <a:pt x="146050" y="264258"/>
                    <a:pt x="146050" y="263526"/>
                  </a:cubicBezTo>
                  <a:cubicBezTo>
                    <a:pt x="146050" y="262427"/>
                    <a:pt x="146431" y="260961"/>
                    <a:pt x="147193" y="260229"/>
                  </a:cubicBezTo>
                  <a:close/>
                  <a:moveTo>
                    <a:pt x="65749" y="260229"/>
                  </a:moveTo>
                  <a:cubicBezTo>
                    <a:pt x="67403" y="258763"/>
                    <a:pt x="70048" y="258763"/>
                    <a:pt x="71702" y="260229"/>
                  </a:cubicBezTo>
                  <a:cubicBezTo>
                    <a:pt x="72363" y="260961"/>
                    <a:pt x="72694" y="262427"/>
                    <a:pt x="72694" y="263526"/>
                  </a:cubicBezTo>
                  <a:cubicBezTo>
                    <a:pt x="72694" y="264258"/>
                    <a:pt x="72363" y="265724"/>
                    <a:pt x="71702" y="266456"/>
                  </a:cubicBezTo>
                  <a:cubicBezTo>
                    <a:pt x="71041" y="267189"/>
                    <a:pt x="69718" y="267922"/>
                    <a:pt x="68726" y="267922"/>
                  </a:cubicBezTo>
                  <a:cubicBezTo>
                    <a:pt x="67403" y="267922"/>
                    <a:pt x="66741" y="267189"/>
                    <a:pt x="65749" y="266823"/>
                  </a:cubicBezTo>
                  <a:cubicBezTo>
                    <a:pt x="65419" y="265724"/>
                    <a:pt x="65088" y="264258"/>
                    <a:pt x="65088" y="263526"/>
                  </a:cubicBezTo>
                  <a:cubicBezTo>
                    <a:pt x="65088" y="262427"/>
                    <a:pt x="65419" y="260961"/>
                    <a:pt x="65749" y="260229"/>
                  </a:cubicBezTo>
                  <a:close/>
                  <a:moveTo>
                    <a:pt x="109728" y="258763"/>
                  </a:moveTo>
                  <a:cubicBezTo>
                    <a:pt x="112014" y="258763"/>
                    <a:pt x="113919" y="260287"/>
                    <a:pt x="113919" y="263335"/>
                  </a:cubicBezTo>
                  <a:cubicBezTo>
                    <a:pt x="113919" y="266002"/>
                    <a:pt x="112014" y="267907"/>
                    <a:pt x="109728" y="267907"/>
                  </a:cubicBezTo>
                  <a:cubicBezTo>
                    <a:pt x="106680" y="267907"/>
                    <a:pt x="104775" y="266002"/>
                    <a:pt x="104775" y="263335"/>
                  </a:cubicBezTo>
                  <a:cubicBezTo>
                    <a:pt x="104775" y="260287"/>
                    <a:pt x="106680" y="258763"/>
                    <a:pt x="109728" y="258763"/>
                  </a:cubicBezTo>
                  <a:close/>
                  <a:moveTo>
                    <a:pt x="8999" y="243476"/>
                  </a:moveTo>
                  <a:lnTo>
                    <a:pt x="8999" y="260790"/>
                  </a:lnTo>
                  <a:cubicBezTo>
                    <a:pt x="8999" y="271611"/>
                    <a:pt x="16918" y="279908"/>
                    <a:pt x="27717" y="279908"/>
                  </a:cubicBezTo>
                  <a:lnTo>
                    <a:pt x="190417" y="279908"/>
                  </a:lnTo>
                  <a:cubicBezTo>
                    <a:pt x="201216" y="279908"/>
                    <a:pt x="209855" y="271611"/>
                    <a:pt x="209855" y="260790"/>
                  </a:cubicBezTo>
                  <a:lnTo>
                    <a:pt x="209855" y="243476"/>
                  </a:lnTo>
                  <a:cubicBezTo>
                    <a:pt x="205895" y="246723"/>
                    <a:pt x="201576" y="248165"/>
                    <a:pt x="196536" y="248165"/>
                  </a:cubicBezTo>
                  <a:lnTo>
                    <a:pt x="21957" y="248165"/>
                  </a:lnTo>
                  <a:cubicBezTo>
                    <a:pt x="16918" y="248165"/>
                    <a:pt x="12598" y="246723"/>
                    <a:pt x="8999" y="243476"/>
                  </a:cubicBezTo>
                  <a:close/>
                  <a:moveTo>
                    <a:pt x="179207" y="98425"/>
                  </a:moveTo>
                  <a:cubicBezTo>
                    <a:pt x="181014" y="98425"/>
                    <a:pt x="183544" y="100588"/>
                    <a:pt x="183544" y="102391"/>
                  </a:cubicBezTo>
                  <a:lnTo>
                    <a:pt x="183544" y="107798"/>
                  </a:lnTo>
                  <a:cubicBezTo>
                    <a:pt x="190410" y="108880"/>
                    <a:pt x="196554" y="113927"/>
                    <a:pt x="199445" y="120056"/>
                  </a:cubicBezTo>
                  <a:cubicBezTo>
                    <a:pt x="200168" y="122579"/>
                    <a:pt x="199083" y="125103"/>
                    <a:pt x="196915" y="125824"/>
                  </a:cubicBezTo>
                  <a:cubicBezTo>
                    <a:pt x="195108" y="126905"/>
                    <a:pt x="192217" y="125824"/>
                    <a:pt x="191494" y="123300"/>
                  </a:cubicBezTo>
                  <a:cubicBezTo>
                    <a:pt x="189326" y="118974"/>
                    <a:pt x="184267" y="116090"/>
                    <a:pt x="179207" y="116090"/>
                  </a:cubicBezTo>
                  <a:cubicBezTo>
                    <a:pt x="171618" y="116090"/>
                    <a:pt x="165475" y="121137"/>
                    <a:pt x="165475" y="127266"/>
                  </a:cubicBezTo>
                  <a:cubicBezTo>
                    <a:pt x="165475" y="135197"/>
                    <a:pt x="170173" y="139163"/>
                    <a:pt x="179207" y="139163"/>
                  </a:cubicBezTo>
                  <a:cubicBezTo>
                    <a:pt x="195108" y="139163"/>
                    <a:pt x="201252" y="149978"/>
                    <a:pt x="201252" y="159712"/>
                  </a:cubicBezTo>
                  <a:cubicBezTo>
                    <a:pt x="201252" y="169446"/>
                    <a:pt x="193301" y="177737"/>
                    <a:pt x="183544" y="179540"/>
                  </a:cubicBezTo>
                  <a:lnTo>
                    <a:pt x="183544" y="184587"/>
                  </a:lnTo>
                  <a:cubicBezTo>
                    <a:pt x="183544" y="187111"/>
                    <a:pt x="181014" y="188553"/>
                    <a:pt x="179207" y="188553"/>
                  </a:cubicBezTo>
                  <a:cubicBezTo>
                    <a:pt x="176678" y="188553"/>
                    <a:pt x="174509" y="187111"/>
                    <a:pt x="174509" y="184587"/>
                  </a:cubicBezTo>
                  <a:lnTo>
                    <a:pt x="174509" y="179540"/>
                  </a:lnTo>
                  <a:cubicBezTo>
                    <a:pt x="167282" y="178098"/>
                    <a:pt x="161500" y="173411"/>
                    <a:pt x="158609" y="166922"/>
                  </a:cubicBezTo>
                  <a:cubicBezTo>
                    <a:pt x="157525" y="164398"/>
                    <a:pt x="158609" y="162235"/>
                    <a:pt x="160777" y="161154"/>
                  </a:cubicBezTo>
                  <a:cubicBezTo>
                    <a:pt x="163307" y="160433"/>
                    <a:pt x="165475" y="161154"/>
                    <a:pt x="166920" y="163677"/>
                  </a:cubicBezTo>
                  <a:cubicBezTo>
                    <a:pt x="168366" y="168364"/>
                    <a:pt x="173425" y="171609"/>
                    <a:pt x="179207" y="171609"/>
                  </a:cubicBezTo>
                  <a:cubicBezTo>
                    <a:pt x="186435" y="171609"/>
                    <a:pt x="192217" y="165840"/>
                    <a:pt x="192217" y="159712"/>
                  </a:cubicBezTo>
                  <a:cubicBezTo>
                    <a:pt x="192217" y="151781"/>
                    <a:pt x="187519" y="147815"/>
                    <a:pt x="179207" y="147815"/>
                  </a:cubicBezTo>
                  <a:cubicBezTo>
                    <a:pt x="162584" y="147815"/>
                    <a:pt x="157163" y="137721"/>
                    <a:pt x="157163" y="127266"/>
                  </a:cubicBezTo>
                  <a:cubicBezTo>
                    <a:pt x="157163" y="117893"/>
                    <a:pt x="164391" y="109601"/>
                    <a:pt x="174509" y="107798"/>
                  </a:cubicBezTo>
                  <a:lnTo>
                    <a:pt x="174509" y="102391"/>
                  </a:lnTo>
                  <a:cubicBezTo>
                    <a:pt x="174509" y="100588"/>
                    <a:pt x="176678" y="98425"/>
                    <a:pt x="179207" y="98425"/>
                  </a:cubicBezTo>
                  <a:close/>
                  <a:moveTo>
                    <a:pt x="179258" y="84405"/>
                  </a:moveTo>
                  <a:cubicBezTo>
                    <a:pt x="146142" y="84405"/>
                    <a:pt x="119145" y="111458"/>
                    <a:pt x="119145" y="144643"/>
                  </a:cubicBezTo>
                  <a:cubicBezTo>
                    <a:pt x="119145" y="155103"/>
                    <a:pt x="122025" y="165925"/>
                    <a:pt x="127784" y="175303"/>
                  </a:cubicBezTo>
                  <a:cubicBezTo>
                    <a:pt x="128144" y="176385"/>
                    <a:pt x="128504" y="177106"/>
                    <a:pt x="128144" y="178549"/>
                  </a:cubicBezTo>
                  <a:lnTo>
                    <a:pt x="121665" y="201995"/>
                  </a:lnTo>
                  <a:lnTo>
                    <a:pt x="145062" y="195142"/>
                  </a:lnTo>
                  <a:cubicBezTo>
                    <a:pt x="145422" y="195142"/>
                    <a:pt x="145782" y="195142"/>
                    <a:pt x="146142" y="195142"/>
                  </a:cubicBezTo>
                  <a:cubicBezTo>
                    <a:pt x="146862" y="195142"/>
                    <a:pt x="147942" y="195142"/>
                    <a:pt x="148302" y="195863"/>
                  </a:cubicBezTo>
                  <a:cubicBezTo>
                    <a:pt x="157661" y="201274"/>
                    <a:pt x="168100" y="204159"/>
                    <a:pt x="179258" y="204159"/>
                  </a:cubicBezTo>
                  <a:cubicBezTo>
                    <a:pt x="212014" y="204159"/>
                    <a:pt x="238651" y="177106"/>
                    <a:pt x="238651" y="144643"/>
                  </a:cubicBezTo>
                  <a:cubicBezTo>
                    <a:pt x="238651" y="111458"/>
                    <a:pt x="212014" y="84405"/>
                    <a:pt x="179258" y="84405"/>
                  </a:cubicBezTo>
                  <a:close/>
                  <a:moveTo>
                    <a:pt x="21957" y="49417"/>
                  </a:moveTo>
                  <a:cubicBezTo>
                    <a:pt x="14398" y="49417"/>
                    <a:pt x="8999" y="55549"/>
                    <a:pt x="8999" y="62402"/>
                  </a:cubicBezTo>
                  <a:lnTo>
                    <a:pt x="8999" y="226162"/>
                  </a:lnTo>
                  <a:cubicBezTo>
                    <a:pt x="8999" y="233377"/>
                    <a:pt x="14398" y="239148"/>
                    <a:pt x="21957" y="239148"/>
                  </a:cubicBezTo>
                  <a:lnTo>
                    <a:pt x="196536" y="239148"/>
                  </a:lnTo>
                  <a:cubicBezTo>
                    <a:pt x="204095" y="239148"/>
                    <a:pt x="209855" y="233377"/>
                    <a:pt x="209855" y="226162"/>
                  </a:cubicBezTo>
                  <a:lnTo>
                    <a:pt x="209855" y="205602"/>
                  </a:lnTo>
                  <a:cubicBezTo>
                    <a:pt x="200136" y="210291"/>
                    <a:pt x="189697" y="213177"/>
                    <a:pt x="179258" y="213177"/>
                  </a:cubicBezTo>
                  <a:cubicBezTo>
                    <a:pt x="167380" y="213177"/>
                    <a:pt x="155501" y="209931"/>
                    <a:pt x="145782" y="204159"/>
                  </a:cubicBezTo>
                  <a:lnTo>
                    <a:pt x="116266" y="212816"/>
                  </a:lnTo>
                  <a:cubicBezTo>
                    <a:pt x="115546" y="212816"/>
                    <a:pt x="115546" y="213177"/>
                    <a:pt x="115186" y="213177"/>
                  </a:cubicBezTo>
                  <a:cubicBezTo>
                    <a:pt x="114106" y="213177"/>
                    <a:pt x="112666" y="212816"/>
                    <a:pt x="111946" y="211373"/>
                  </a:cubicBezTo>
                  <a:cubicBezTo>
                    <a:pt x="110866" y="210652"/>
                    <a:pt x="110147" y="208849"/>
                    <a:pt x="110866" y="207406"/>
                  </a:cubicBezTo>
                  <a:lnTo>
                    <a:pt x="119145" y="177828"/>
                  </a:lnTo>
                  <a:cubicBezTo>
                    <a:pt x="113386" y="167728"/>
                    <a:pt x="110866" y="156185"/>
                    <a:pt x="110866" y="144643"/>
                  </a:cubicBezTo>
                  <a:cubicBezTo>
                    <a:pt x="110866" y="106408"/>
                    <a:pt x="141103" y="76109"/>
                    <a:pt x="179258" y="76109"/>
                  </a:cubicBezTo>
                  <a:cubicBezTo>
                    <a:pt x="189697" y="76109"/>
                    <a:pt x="200136" y="78273"/>
                    <a:pt x="209855" y="82962"/>
                  </a:cubicBezTo>
                  <a:lnTo>
                    <a:pt x="209855" y="62402"/>
                  </a:lnTo>
                  <a:cubicBezTo>
                    <a:pt x="209855" y="55549"/>
                    <a:pt x="204095" y="49417"/>
                    <a:pt x="196536" y="49417"/>
                  </a:cubicBezTo>
                  <a:lnTo>
                    <a:pt x="21957" y="49417"/>
                  </a:lnTo>
                  <a:close/>
                  <a:moveTo>
                    <a:pt x="109728" y="20638"/>
                  </a:moveTo>
                  <a:cubicBezTo>
                    <a:pt x="112014" y="20638"/>
                    <a:pt x="113919" y="22291"/>
                    <a:pt x="113919" y="24606"/>
                  </a:cubicBezTo>
                  <a:cubicBezTo>
                    <a:pt x="113919" y="26921"/>
                    <a:pt x="112014" y="28244"/>
                    <a:pt x="109728" y="28244"/>
                  </a:cubicBezTo>
                  <a:cubicBezTo>
                    <a:pt x="106680" y="28244"/>
                    <a:pt x="104775" y="26921"/>
                    <a:pt x="104775" y="24606"/>
                  </a:cubicBezTo>
                  <a:cubicBezTo>
                    <a:pt x="104775" y="22291"/>
                    <a:pt x="106680" y="20638"/>
                    <a:pt x="109728" y="20638"/>
                  </a:cubicBezTo>
                  <a:close/>
                  <a:moveTo>
                    <a:pt x="27717" y="8657"/>
                  </a:moveTo>
                  <a:cubicBezTo>
                    <a:pt x="16918" y="8657"/>
                    <a:pt x="8999" y="17314"/>
                    <a:pt x="8999" y="27774"/>
                  </a:cubicBezTo>
                  <a:lnTo>
                    <a:pt x="8999" y="45449"/>
                  </a:lnTo>
                  <a:cubicBezTo>
                    <a:pt x="12598" y="42563"/>
                    <a:pt x="16918" y="40760"/>
                    <a:pt x="21957" y="40760"/>
                  </a:cubicBezTo>
                  <a:lnTo>
                    <a:pt x="196536" y="40760"/>
                  </a:lnTo>
                  <a:cubicBezTo>
                    <a:pt x="201576" y="40760"/>
                    <a:pt x="205895" y="42563"/>
                    <a:pt x="209855" y="45449"/>
                  </a:cubicBezTo>
                  <a:lnTo>
                    <a:pt x="209855" y="27774"/>
                  </a:lnTo>
                  <a:cubicBezTo>
                    <a:pt x="209855" y="17314"/>
                    <a:pt x="201216" y="8657"/>
                    <a:pt x="190417" y="8657"/>
                  </a:cubicBezTo>
                  <a:lnTo>
                    <a:pt x="27717" y="8657"/>
                  </a:lnTo>
                  <a:close/>
                  <a:moveTo>
                    <a:pt x="27717" y="0"/>
                  </a:moveTo>
                  <a:lnTo>
                    <a:pt x="190417" y="0"/>
                  </a:lnTo>
                  <a:cubicBezTo>
                    <a:pt x="205895" y="0"/>
                    <a:pt x="218134" y="12264"/>
                    <a:pt x="218134" y="27774"/>
                  </a:cubicBezTo>
                  <a:lnTo>
                    <a:pt x="218134" y="88373"/>
                  </a:lnTo>
                  <a:cubicBezTo>
                    <a:pt x="235772" y="100998"/>
                    <a:pt x="247290" y="121197"/>
                    <a:pt x="247290" y="144643"/>
                  </a:cubicBezTo>
                  <a:cubicBezTo>
                    <a:pt x="247290" y="167367"/>
                    <a:pt x="235772" y="188288"/>
                    <a:pt x="218134" y="200552"/>
                  </a:cubicBezTo>
                  <a:lnTo>
                    <a:pt x="218134" y="260790"/>
                  </a:lnTo>
                  <a:cubicBezTo>
                    <a:pt x="218134" y="276300"/>
                    <a:pt x="205895" y="288564"/>
                    <a:pt x="190417" y="288564"/>
                  </a:cubicBezTo>
                  <a:lnTo>
                    <a:pt x="27717" y="288564"/>
                  </a:lnTo>
                  <a:cubicBezTo>
                    <a:pt x="12598" y="288564"/>
                    <a:pt x="0" y="276300"/>
                    <a:pt x="0" y="260790"/>
                  </a:cubicBezTo>
                  <a:lnTo>
                    <a:pt x="0" y="27774"/>
                  </a:lnTo>
                  <a:cubicBezTo>
                    <a:pt x="0" y="12264"/>
                    <a:pt x="12598" y="0"/>
                    <a:pt x="27717" y="0"/>
                  </a:cubicBezTo>
                  <a:close/>
                </a:path>
              </a:pathLst>
            </a:custGeom>
            <a:solidFill>
              <a:srgbClr val="FF0000"/>
            </a:solidFill>
            <a:ln w="19050">
              <a:solidFill>
                <a:srgbClr val="FF0000"/>
              </a:solidFill>
            </a:ln>
            <a:effectLst/>
          </p:spPr>
          <p:txBody>
            <a:bodyPr anchor="ctr"/>
            <a:lstStyle/>
            <a:p>
              <a:endParaRPr lang="en-US" sz="900" dirty="0"/>
            </a:p>
          </p:txBody>
        </p:sp>
        <p:sp>
          <p:nvSpPr>
            <p:cNvPr id="15" name="TextBox 14">
              <a:extLst>
                <a:ext uri="{FF2B5EF4-FFF2-40B4-BE49-F238E27FC236}">
                  <a16:creationId xmlns:a16="http://schemas.microsoft.com/office/drawing/2014/main" id="{CB3C327F-F809-55F5-084B-A218C486C361}"/>
                </a:ext>
              </a:extLst>
            </p:cNvPr>
            <p:cNvSpPr txBox="1"/>
            <p:nvPr/>
          </p:nvSpPr>
          <p:spPr>
            <a:xfrm>
              <a:off x="7969759" y="4923085"/>
              <a:ext cx="3845398" cy="1477328"/>
            </a:xfrm>
            <a:prstGeom prst="rect">
              <a:avLst/>
            </a:prstGeom>
            <a:noFill/>
          </p:spPr>
          <p:txBody>
            <a:bodyPr wrap="square">
              <a:spAutoFit/>
            </a:bodyPr>
            <a:lstStyle/>
            <a:p>
              <a:r>
                <a:rPr lang="en-US" dirty="0"/>
                <a:t>ACHITAREA IMPOZITULUI</a:t>
              </a:r>
            </a:p>
            <a:p>
              <a:r>
                <a:rPr lang="en-US" dirty="0" err="1"/>
                <a:t>urmează</a:t>
              </a:r>
              <a:r>
                <a:rPr lang="en-US" dirty="0"/>
                <a:t> a fi </a:t>
              </a:r>
              <a:r>
                <a:rPr lang="en-US" dirty="0" err="1"/>
                <a:t>făcută</a:t>
              </a:r>
              <a:r>
                <a:rPr lang="en-US" dirty="0"/>
                <a:t>, </a:t>
              </a:r>
              <a:r>
                <a:rPr lang="en-US" dirty="0" err="1"/>
                <a:t>cel</a:t>
              </a:r>
              <a:r>
                <a:rPr lang="en-US" dirty="0"/>
                <a:t> </a:t>
              </a:r>
              <a:r>
                <a:rPr lang="en-US" dirty="0" err="1"/>
                <a:t>târziu</a:t>
              </a:r>
              <a:r>
                <a:rPr lang="en-US" dirty="0"/>
                <a:t>, la data </a:t>
              </a:r>
              <a:r>
                <a:rPr lang="en-US" dirty="0" err="1"/>
                <a:t>stabilită</a:t>
              </a:r>
              <a:r>
                <a:rPr lang="en-US" dirty="0"/>
                <a:t> de </a:t>
              </a:r>
              <a:r>
                <a:rPr lang="en-US" dirty="0" err="1"/>
                <a:t>prezentare</a:t>
              </a:r>
              <a:r>
                <a:rPr lang="en-US" dirty="0"/>
                <a:t> a </a:t>
              </a:r>
              <a:r>
                <a:rPr lang="en-US" dirty="0" err="1"/>
                <a:t>declarației</a:t>
              </a:r>
              <a:r>
                <a:rPr lang="en-US" dirty="0"/>
                <a:t>, </a:t>
              </a:r>
              <a:r>
                <a:rPr lang="en-US" dirty="0" err="1"/>
                <a:t>dar</a:t>
              </a:r>
              <a:r>
                <a:rPr lang="en-US" dirty="0"/>
                <a:t> pot </a:t>
              </a:r>
              <a:r>
                <a:rPr lang="en-US" dirty="0" err="1"/>
                <a:t>exista</a:t>
              </a:r>
              <a:r>
                <a:rPr lang="en-US" dirty="0"/>
                <a:t> </a:t>
              </a:r>
              <a:r>
                <a:rPr lang="en-US" dirty="0" err="1"/>
                <a:t>și</a:t>
              </a:r>
              <a:r>
                <a:rPr lang="en-US" dirty="0"/>
                <a:t> </a:t>
              </a:r>
              <a:r>
                <a:rPr lang="en-US" dirty="0" err="1"/>
                <a:t>alte</a:t>
              </a:r>
              <a:r>
                <a:rPr lang="en-US" dirty="0"/>
                <a:t> </a:t>
              </a:r>
              <a:r>
                <a:rPr lang="en-US" dirty="0" err="1"/>
                <a:t>termene</a:t>
              </a:r>
              <a:r>
                <a:rPr lang="en-US" dirty="0"/>
                <a:t>. ă la o </a:t>
              </a:r>
              <a:r>
                <a:rPr lang="en-US" dirty="0" err="1"/>
                <a:t>anumită</a:t>
              </a:r>
              <a:r>
                <a:rPr lang="en-US" dirty="0"/>
                <a:t> </a:t>
              </a:r>
              <a:r>
                <a:rPr lang="en-US" dirty="0" err="1"/>
                <a:t>dată</a:t>
              </a:r>
              <a:endParaRPr lang="en-US" dirty="0"/>
            </a:p>
          </p:txBody>
        </p:sp>
      </p:grpSp>
      <p:pic>
        <p:nvPicPr>
          <p:cNvPr id="16" name="Picture 15">
            <a:extLst>
              <a:ext uri="{FF2B5EF4-FFF2-40B4-BE49-F238E27FC236}">
                <a16:creationId xmlns:a16="http://schemas.microsoft.com/office/drawing/2014/main" id="{23783BF5-D586-28DA-F8A8-D01E96BA6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458" y="457587"/>
            <a:ext cx="2235321" cy="796234"/>
          </a:xfrm>
          <a:prstGeom prst="rect">
            <a:avLst/>
          </a:prstGeom>
        </p:spPr>
      </p:pic>
    </p:spTree>
    <p:extLst>
      <p:ext uri="{BB962C8B-B14F-4D97-AF65-F5344CB8AC3E}">
        <p14:creationId xmlns:p14="http://schemas.microsoft.com/office/powerpoint/2010/main" val="25575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Sistemul de impozite și taxe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6</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grpSp>
        <p:nvGrpSpPr>
          <p:cNvPr id="7" name="Группа 1">
            <a:extLst>
              <a:ext uri="{FF2B5EF4-FFF2-40B4-BE49-F238E27FC236}">
                <a16:creationId xmlns:a16="http://schemas.microsoft.com/office/drawing/2014/main" id="{47F6827B-5D05-2C34-8F54-CBEFECD14B42}"/>
              </a:ext>
            </a:extLst>
          </p:cNvPr>
          <p:cNvGrpSpPr/>
          <p:nvPr/>
        </p:nvGrpSpPr>
        <p:grpSpPr>
          <a:xfrm>
            <a:off x="2224756" y="1370086"/>
            <a:ext cx="8271150" cy="5235330"/>
            <a:chOff x="2110980" y="1915748"/>
            <a:chExt cx="6556454" cy="4328432"/>
          </a:xfrm>
        </p:grpSpPr>
        <p:sp>
          <p:nvSpPr>
            <p:cNvPr id="8" name="TextBox 7">
              <a:extLst>
                <a:ext uri="{FF2B5EF4-FFF2-40B4-BE49-F238E27FC236}">
                  <a16:creationId xmlns:a16="http://schemas.microsoft.com/office/drawing/2014/main" id="{E15D270A-CDCD-0371-3A7A-F5EF1273DDC3}"/>
                </a:ext>
              </a:extLst>
            </p:cNvPr>
            <p:cNvSpPr txBox="1"/>
            <p:nvPr/>
          </p:nvSpPr>
          <p:spPr>
            <a:xfrm rot="16200000">
              <a:off x="1745323" y="2827521"/>
              <a:ext cx="1625917" cy="5611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sz="2000" dirty="0">
                  <a:solidFill>
                    <a:schemeClr val="tx1"/>
                  </a:solidFill>
                  <a:latin typeface="+mj-lt"/>
                  <a:cs typeface="Times New Roman" panose="02020603050405020304" pitchFamily="18" charset="0"/>
                </a:rPr>
                <a:t>Impozite generale de stat</a:t>
              </a:r>
              <a:endParaRPr lang="en-US" sz="2000" dirty="0">
                <a:solidFill>
                  <a:schemeClr val="tx1"/>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F1B0DA9D-E6AA-9F46-CDA9-50610899B7BE}"/>
                </a:ext>
              </a:extLst>
            </p:cNvPr>
            <p:cNvSpPr txBox="1"/>
            <p:nvPr/>
          </p:nvSpPr>
          <p:spPr>
            <a:xfrm rot="16200000">
              <a:off x="1799520" y="4616032"/>
              <a:ext cx="1517523" cy="5611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sz="2000" dirty="0">
                  <a:solidFill>
                    <a:schemeClr val="tx1"/>
                  </a:solidFill>
                  <a:latin typeface="+mj-lt"/>
                  <a:cs typeface="Times New Roman" panose="02020603050405020304" pitchFamily="18" charset="0"/>
                </a:rPr>
                <a:t>Impozite şi taxe locale</a:t>
              </a:r>
              <a:endParaRPr lang="en-US" sz="2000" dirty="0">
                <a:solidFill>
                  <a:schemeClr val="tx1"/>
                </a:solidFill>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9250C778-04A3-94B8-2D58-1063209E5452}"/>
                </a:ext>
              </a:extLst>
            </p:cNvPr>
            <p:cNvSpPr txBox="1"/>
            <p:nvPr/>
          </p:nvSpPr>
          <p:spPr>
            <a:xfrm>
              <a:off x="3802235" y="1942412"/>
              <a:ext cx="1576767" cy="33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sz="2000" dirty="0">
                  <a:solidFill>
                    <a:schemeClr val="tx1"/>
                  </a:solidFill>
                  <a:latin typeface="+mj-lt"/>
                  <a:cs typeface="Times New Roman" panose="02020603050405020304" pitchFamily="18" charset="0"/>
                </a:rPr>
                <a:t>Impozite</a:t>
              </a:r>
              <a:endParaRPr lang="en-US" sz="2000" dirty="0">
                <a:solidFill>
                  <a:schemeClr val="tx1"/>
                </a:solidFill>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DFAD003C-2D0A-EF16-CC03-FA302EF23103}"/>
                </a:ext>
              </a:extLst>
            </p:cNvPr>
            <p:cNvSpPr txBox="1"/>
            <p:nvPr/>
          </p:nvSpPr>
          <p:spPr>
            <a:xfrm>
              <a:off x="6167388" y="1942411"/>
              <a:ext cx="1576767" cy="33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sz="2000" dirty="0">
                  <a:solidFill>
                    <a:schemeClr val="tx1"/>
                  </a:solidFill>
                  <a:latin typeface="+mj-lt"/>
                  <a:cs typeface="Times New Roman" panose="02020603050405020304" pitchFamily="18" charset="0"/>
                </a:rPr>
                <a:t>Taxe</a:t>
              </a:r>
              <a:endParaRPr lang="en-US" sz="2000" dirty="0">
                <a:solidFill>
                  <a:schemeClr val="tx1"/>
                </a:solidFill>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8CA7BC5F-BD7E-5EFF-C258-0C9B68B92C94}"/>
                </a:ext>
              </a:extLst>
            </p:cNvPr>
            <p:cNvSpPr txBox="1"/>
            <p:nvPr/>
          </p:nvSpPr>
          <p:spPr>
            <a:xfrm>
              <a:off x="3134894" y="2257104"/>
              <a:ext cx="2356676" cy="2668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Impozitul pe venit</a:t>
              </a:r>
              <a:endParaRPr lang="en-US" dirty="0">
                <a:solidFill>
                  <a:schemeClr val="bg1"/>
                </a:solidFill>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8F2FB650-34ED-C410-D96C-D1BF0FFF53E2}"/>
                </a:ext>
              </a:extLst>
            </p:cNvPr>
            <p:cNvSpPr txBox="1"/>
            <p:nvPr/>
          </p:nvSpPr>
          <p:spPr>
            <a:xfrm>
              <a:off x="3126437" y="2567155"/>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Impozitul pe avere</a:t>
              </a:r>
            </a:p>
          </p:txBody>
        </p:sp>
        <p:sp>
          <p:nvSpPr>
            <p:cNvPr id="14" name="TextBox 13">
              <a:extLst>
                <a:ext uri="{FF2B5EF4-FFF2-40B4-BE49-F238E27FC236}">
                  <a16:creationId xmlns:a16="http://schemas.microsoft.com/office/drawing/2014/main" id="{9C7552CE-5A5E-9BBD-7687-2D6204D9D30F}"/>
                </a:ext>
              </a:extLst>
            </p:cNvPr>
            <p:cNvSpPr txBox="1"/>
            <p:nvPr/>
          </p:nvSpPr>
          <p:spPr>
            <a:xfrm>
              <a:off x="3134126" y="2871854"/>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Accize</a:t>
              </a:r>
              <a:endParaRPr lang="en-US" dirty="0">
                <a:solidFill>
                  <a:schemeClr val="bg1"/>
                </a:solidFill>
                <a:latin typeface="+mj-lt"/>
                <a:cs typeface="Times New Roman" panose="02020603050405020304" pitchFamily="18" charset="0"/>
              </a:endParaRPr>
            </a:p>
          </p:txBody>
        </p:sp>
        <p:sp>
          <p:nvSpPr>
            <p:cNvPr id="15" name="TextBox 14">
              <a:extLst>
                <a:ext uri="{FF2B5EF4-FFF2-40B4-BE49-F238E27FC236}">
                  <a16:creationId xmlns:a16="http://schemas.microsoft.com/office/drawing/2014/main" id="{CD366AB6-0085-48E3-4F12-0B51F6C419A4}"/>
                </a:ext>
              </a:extLst>
            </p:cNvPr>
            <p:cNvSpPr txBox="1"/>
            <p:nvPr/>
          </p:nvSpPr>
          <p:spPr>
            <a:xfrm>
              <a:off x="3133674" y="3184377"/>
              <a:ext cx="2365151"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 privat (bun de stat)</a:t>
              </a:r>
              <a:endParaRPr lang="en-US" dirty="0">
                <a:solidFill>
                  <a:schemeClr val="bg1"/>
                </a:solidFill>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68B7D43E-0CEF-E8FD-99AC-CAE8B207C842}"/>
                </a:ext>
              </a:extLst>
            </p:cNvPr>
            <p:cNvSpPr txBox="1"/>
            <p:nvPr/>
          </p:nvSpPr>
          <p:spPr>
            <a:xfrm>
              <a:off x="3133673" y="4060036"/>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 imobiliar</a:t>
              </a:r>
              <a:endParaRPr lang="en-US" dirty="0">
                <a:solidFill>
                  <a:schemeClr val="bg1"/>
                </a:solidFill>
                <a:latin typeface="+mj-lt"/>
                <a:cs typeface="Times New Roman" panose="02020603050405020304" pitchFamily="18" charset="0"/>
              </a:endParaRPr>
            </a:p>
          </p:txBody>
        </p:sp>
        <p:sp>
          <p:nvSpPr>
            <p:cNvPr id="17" name="TextBox 16">
              <a:extLst>
                <a:ext uri="{FF2B5EF4-FFF2-40B4-BE49-F238E27FC236}">
                  <a16:creationId xmlns:a16="http://schemas.microsoft.com/office/drawing/2014/main" id="{F04144BF-EDC1-3A17-2435-10E5D328A94E}"/>
                </a:ext>
              </a:extLst>
            </p:cNvPr>
            <p:cNvSpPr txBox="1"/>
            <p:nvPr/>
          </p:nvSpPr>
          <p:spPr>
            <a:xfrm>
              <a:off x="5767154" y="2292137"/>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Taxe vamale</a:t>
              </a:r>
              <a:endParaRPr lang="en-US" dirty="0">
                <a:solidFill>
                  <a:schemeClr val="bg1"/>
                </a:solidFill>
                <a:latin typeface="+mj-lt"/>
                <a:cs typeface="Times New Roman" panose="02020603050405020304" pitchFamily="18" charset="0"/>
              </a:endParaRPr>
            </a:p>
          </p:txBody>
        </p:sp>
        <p:sp>
          <p:nvSpPr>
            <p:cNvPr id="18" name="TextBox 17">
              <a:extLst>
                <a:ext uri="{FF2B5EF4-FFF2-40B4-BE49-F238E27FC236}">
                  <a16:creationId xmlns:a16="http://schemas.microsoft.com/office/drawing/2014/main" id="{B1C667F0-A2DC-825D-CE44-CE24A9DABB86}"/>
                </a:ext>
              </a:extLst>
            </p:cNvPr>
            <p:cNvSpPr txBox="1"/>
            <p:nvPr/>
          </p:nvSpPr>
          <p:spPr>
            <a:xfrm>
              <a:off x="5767154" y="2595697"/>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Taxe rutiere</a:t>
              </a:r>
              <a:endParaRPr lang="en-US" dirty="0">
                <a:solidFill>
                  <a:schemeClr val="bg1"/>
                </a:solidFill>
                <a:latin typeface="+mj-lt"/>
                <a:cs typeface="Times New Roman" panose="02020603050405020304" pitchFamily="18" charset="0"/>
              </a:endParaRPr>
            </a:p>
          </p:txBody>
        </p:sp>
        <p:cxnSp>
          <p:nvCxnSpPr>
            <p:cNvPr id="19" name="Прямая соединительная линия 19">
              <a:extLst>
                <a:ext uri="{FF2B5EF4-FFF2-40B4-BE49-F238E27FC236}">
                  <a16:creationId xmlns:a16="http://schemas.microsoft.com/office/drawing/2014/main" id="{7EDECD3D-C408-1D00-17D0-022659586534}"/>
                </a:ext>
              </a:extLst>
            </p:cNvPr>
            <p:cNvCxnSpPr>
              <a:cxnSpLocks/>
            </p:cNvCxnSpPr>
            <p:nvPr/>
          </p:nvCxnSpPr>
          <p:spPr>
            <a:xfrm>
              <a:off x="2936961" y="2109543"/>
              <a:ext cx="0" cy="2419425"/>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21">
              <a:extLst>
                <a:ext uri="{FF2B5EF4-FFF2-40B4-BE49-F238E27FC236}">
                  <a16:creationId xmlns:a16="http://schemas.microsoft.com/office/drawing/2014/main" id="{5D54D318-F25C-B382-4AAA-318256502AEA}"/>
                </a:ext>
              </a:extLst>
            </p:cNvPr>
            <p:cNvCxnSpPr>
              <a:cxnSpLocks/>
            </p:cNvCxnSpPr>
            <p:nvPr/>
          </p:nvCxnSpPr>
          <p:spPr>
            <a:xfrm>
              <a:off x="2938733" y="2115559"/>
              <a:ext cx="863501"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1" name="Стрелка вправо 42">
              <a:extLst>
                <a:ext uri="{FF2B5EF4-FFF2-40B4-BE49-F238E27FC236}">
                  <a16:creationId xmlns:a16="http://schemas.microsoft.com/office/drawing/2014/main" id="{17BDC075-C7E4-489B-4D8A-15AA7183B77E}"/>
                </a:ext>
              </a:extLst>
            </p:cNvPr>
            <p:cNvSpPr/>
            <p:nvPr/>
          </p:nvSpPr>
          <p:spPr>
            <a:xfrm>
              <a:off x="2944502" y="3235512"/>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22" name="Стрелка вправо 47">
              <a:extLst>
                <a:ext uri="{FF2B5EF4-FFF2-40B4-BE49-F238E27FC236}">
                  <a16:creationId xmlns:a16="http://schemas.microsoft.com/office/drawing/2014/main" id="{61ED94CD-EC22-28EB-5DE2-C4813657CFAE}"/>
                </a:ext>
              </a:extLst>
            </p:cNvPr>
            <p:cNvSpPr/>
            <p:nvPr/>
          </p:nvSpPr>
          <p:spPr>
            <a:xfrm>
              <a:off x="2946296" y="4133792"/>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24" name="Стрелка вправо 49">
              <a:extLst>
                <a:ext uri="{FF2B5EF4-FFF2-40B4-BE49-F238E27FC236}">
                  <a16:creationId xmlns:a16="http://schemas.microsoft.com/office/drawing/2014/main" id="{3819B2C6-AFF1-577D-D0EC-D917258616FF}"/>
                </a:ext>
              </a:extLst>
            </p:cNvPr>
            <p:cNvSpPr/>
            <p:nvPr/>
          </p:nvSpPr>
          <p:spPr>
            <a:xfrm>
              <a:off x="2950528" y="2910314"/>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25" name="Стрелка вправо 50">
              <a:extLst>
                <a:ext uri="{FF2B5EF4-FFF2-40B4-BE49-F238E27FC236}">
                  <a16:creationId xmlns:a16="http://schemas.microsoft.com/office/drawing/2014/main" id="{24766E8C-366E-ACF3-398C-134142A35088}"/>
                </a:ext>
              </a:extLst>
            </p:cNvPr>
            <p:cNvSpPr/>
            <p:nvPr/>
          </p:nvSpPr>
          <p:spPr>
            <a:xfrm>
              <a:off x="2944502" y="2622064"/>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26" name="Стрелка вправо 51">
              <a:extLst>
                <a:ext uri="{FF2B5EF4-FFF2-40B4-BE49-F238E27FC236}">
                  <a16:creationId xmlns:a16="http://schemas.microsoft.com/office/drawing/2014/main" id="{744E09D9-1404-024C-C428-C88E43B54A88}"/>
                </a:ext>
              </a:extLst>
            </p:cNvPr>
            <p:cNvSpPr/>
            <p:nvPr/>
          </p:nvSpPr>
          <p:spPr>
            <a:xfrm>
              <a:off x="2950110" y="2319068"/>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cxnSp>
          <p:nvCxnSpPr>
            <p:cNvPr id="27" name="Прямая соединительная линия 54">
              <a:extLst>
                <a:ext uri="{FF2B5EF4-FFF2-40B4-BE49-F238E27FC236}">
                  <a16:creationId xmlns:a16="http://schemas.microsoft.com/office/drawing/2014/main" id="{97D2E4D6-80ED-9ABB-4ADB-882EA3A418AB}"/>
                </a:ext>
              </a:extLst>
            </p:cNvPr>
            <p:cNvCxnSpPr/>
            <p:nvPr/>
          </p:nvCxnSpPr>
          <p:spPr>
            <a:xfrm>
              <a:off x="2110980" y="4029439"/>
              <a:ext cx="3456761"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28" name="Прямая соединительная линия 56">
              <a:extLst>
                <a:ext uri="{FF2B5EF4-FFF2-40B4-BE49-F238E27FC236}">
                  <a16:creationId xmlns:a16="http://schemas.microsoft.com/office/drawing/2014/main" id="{52B6A380-5835-B503-CE08-E96E66FD6CE0}"/>
                </a:ext>
              </a:extLst>
            </p:cNvPr>
            <p:cNvCxnSpPr>
              <a:cxnSpLocks/>
            </p:cNvCxnSpPr>
            <p:nvPr/>
          </p:nvCxnSpPr>
          <p:spPr>
            <a:xfrm flipV="1">
              <a:off x="5560937" y="3306392"/>
              <a:ext cx="0" cy="716165"/>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29" name="Прямая соединительная линия 58">
              <a:extLst>
                <a:ext uri="{FF2B5EF4-FFF2-40B4-BE49-F238E27FC236}">
                  <a16:creationId xmlns:a16="http://schemas.microsoft.com/office/drawing/2014/main" id="{C2B35C07-45FE-DCFC-778A-20F9466F9C1C}"/>
                </a:ext>
              </a:extLst>
            </p:cNvPr>
            <p:cNvCxnSpPr/>
            <p:nvPr/>
          </p:nvCxnSpPr>
          <p:spPr>
            <a:xfrm>
              <a:off x="5560937" y="3313276"/>
              <a:ext cx="3092892"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
          <p:nvSpPr>
            <p:cNvPr id="30" name="TextBox 29">
              <a:extLst>
                <a:ext uri="{FF2B5EF4-FFF2-40B4-BE49-F238E27FC236}">
                  <a16:creationId xmlns:a16="http://schemas.microsoft.com/office/drawing/2014/main" id="{BC9A238F-E549-B7BD-C805-966E6E423A68}"/>
                </a:ext>
              </a:extLst>
            </p:cNvPr>
            <p:cNvSpPr txBox="1"/>
            <p:nvPr/>
          </p:nvSpPr>
          <p:spPr>
            <a:xfrm>
              <a:off x="3132453" y="4633720"/>
              <a:ext cx="2370980" cy="45803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dispozitivele publicitare</a:t>
              </a:r>
              <a:endParaRPr lang="en-US" sz="1500" dirty="0">
                <a:solidFill>
                  <a:schemeClr val="bg1"/>
                </a:solidFill>
                <a:latin typeface="+mj-lt"/>
                <a:cs typeface="Times New Roman" panose="02020603050405020304" pitchFamily="18" charset="0"/>
              </a:endParaRPr>
            </a:p>
          </p:txBody>
        </p:sp>
        <p:sp>
          <p:nvSpPr>
            <p:cNvPr id="31" name="TextBox 30">
              <a:extLst>
                <a:ext uri="{FF2B5EF4-FFF2-40B4-BE49-F238E27FC236}">
                  <a16:creationId xmlns:a16="http://schemas.microsoft.com/office/drawing/2014/main" id="{7F9A8ACF-8B70-F685-1F8B-770D2ED2FD99}"/>
                </a:ext>
              </a:extLst>
            </p:cNvPr>
            <p:cNvSpPr txBox="1"/>
            <p:nvPr/>
          </p:nvSpPr>
          <p:spPr>
            <a:xfrm>
              <a:off x="3132045" y="4887554"/>
              <a:ext cx="2370906"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de piaţă</a:t>
              </a:r>
              <a:endParaRPr lang="en-US" sz="1500" dirty="0">
                <a:solidFill>
                  <a:schemeClr val="bg1"/>
                </a:solidFill>
                <a:latin typeface="+mj-lt"/>
                <a:cs typeface="Times New Roman" panose="02020603050405020304" pitchFamily="18" charset="0"/>
              </a:endParaRPr>
            </a:p>
          </p:txBody>
        </p:sp>
        <p:sp>
          <p:nvSpPr>
            <p:cNvPr id="32" name="TextBox 31">
              <a:extLst>
                <a:ext uri="{FF2B5EF4-FFF2-40B4-BE49-F238E27FC236}">
                  <a16:creationId xmlns:a16="http://schemas.microsoft.com/office/drawing/2014/main" id="{96C566F8-2C90-08C3-C4E3-0EF75901343D}"/>
                </a:ext>
              </a:extLst>
            </p:cNvPr>
            <p:cNvSpPr txBox="1"/>
            <p:nvPr/>
          </p:nvSpPr>
          <p:spPr>
            <a:xfrm>
              <a:off x="3132452" y="5142326"/>
              <a:ext cx="2370979"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parcare</a:t>
              </a:r>
              <a:endParaRPr lang="en-US" sz="1500" dirty="0">
                <a:solidFill>
                  <a:schemeClr val="bg1"/>
                </a:solidFill>
                <a:latin typeface="+mj-lt"/>
                <a:cs typeface="Times New Roman" panose="02020603050405020304" pitchFamily="18" charset="0"/>
              </a:endParaRPr>
            </a:p>
          </p:txBody>
        </p:sp>
        <p:sp>
          <p:nvSpPr>
            <p:cNvPr id="33" name="TextBox 32">
              <a:extLst>
                <a:ext uri="{FF2B5EF4-FFF2-40B4-BE49-F238E27FC236}">
                  <a16:creationId xmlns:a16="http://schemas.microsoft.com/office/drawing/2014/main" id="{E5FC5BD2-5D91-9F9E-A34A-8536B9D9BE7E}"/>
                </a:ext>
              </a:extLst>
            </p:cNvPr>
            <p:cNvSpPr txBox="1"/>
            <p:nvPr/>
          </p:nvSpPr>
          <p:spPr>
            <a:xfrm>
              <a:off x="3132045" y="5665126"/>
              <a:ext cx="2370906"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balneară</a:t>
              </a:r>
              <a:endParaRPr lang="en-US" sz="1500" dirty="0">
                <a:solidFill>
                  <a:schemeClr val="bg1"/>
                </a:solidFill>
                <a:latin typeface="+mj-lt"/>
                <a:cs typeface="Times New Roman" panose="02020603050405020304" pitchFamily="18" charset="0"/>
              </a:endParaRPr>
            </a:p>
          </p:txBody>
        </p:sp>
        <p:sp>
          <p:nvSpPr>
            <p:cNvPr id="34" name="TextBox 33">
              <a:extLst>
                <a:ext uri="{FF2B5EF4-FFF2-40B4-BE49-F238E27FC236}">
                  <a16:creationId xmlns:a16="http://schemas.microsoft.com/office/drawing/2014/main" id="{8AE09E55-B630-339A-3001-9D6C3AB252F7}"/>
                </a:ext>
              </a:extLst>
            </p:cNvPr>
            <p:cNvSpPr txBox="1"/>
            <p:nvPr/>
          </p:nvSpPr>
          <p:spPr>
            <a:xfrm>
              <a:off x="3133241" y="5925475"/>
              <a:ext cx="2370906"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500">
                  <a:solidFill>
                    <a:schemeClr val="tx1"/>
                  </a:solidFill>
                  <a:latin typeface="+mj-lt"/>
                  <a:cs typeface="Times New Roman" panose="02020603050405020304" pitchFamily="18" charset="0"/>
                </a:defRPr>
              </a:lvl1pPr>
            </a:lstStyle>
            <a:p>
              <a:r>
                <a:rPr lang="ro-RO" dirty="0">
                  <a:solidFill>
                    <a:schemeClr val="bg1"/>
                  </a:solidFill>
                </a:rPr>
                <a:t>Taxa pentru cazare</a:t>
              </a:r>
              <a:endParaRPr lang="en-US" dirty="0">
                <a:solidFill>
                  <a:schemeClr val="bg1"/>
                </a:solidFill>
              </a:endParaRPr>
            </a:p>
          </p:txBody>
        </p:sp>
        <p:sp>
          <p:nvSpPr>
            <p:cNvPr id="35" name="TextBox 34">
              <a:extLst>
                <a:ext uri="{FF2B5EF4-FFF2-40B4-BE49-F238E27FC236}">
                  <a16:creationId xmlns:a16="http://schemas.microsoft.com/office/drawing/2014/main" id="{44417C35-91F4-26A5-4813-B157C276DE06}"/>
                </a:ext>
              </a:extLst>
            </p:cNvPr>
            <p:cNvSpPr txBox="1"/>
            <p:nvPr/>
          </p:nvSpPr>
          <p:spPr>
            <a:xfrm>
              <a:off x="3132045" y="5408894"/>
              <a:ext cx="2370906"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500">
                  <a:solidFill>
                    <a:schemeClr val="tx1"/>
                  </a:solidFill>
                  <a:latin typeface="+mj-lt"/>
                  <a:cs typeface="Times New Roman" panose="02020603050405020304" pitchFamily="18" charset="0"/>
                </a:defRPr>
              </a:lvl1pPr>
            </a:lstStyle>
            <a:p>
              <a:r>
                <a:rPr lang="ro-RO" dirty="0">
                  <a:solidFill>
                    <a:schemeClr val="bg1"/>
                  </a:solidFill>
                </a:rPr>
                <a:t>Taxa de la posesorii de câini</a:t>
              </a:r>
              <a:endParaRPr lang="en-US" dirty="0">
                <a:solidFill>
                  <a:schemeClr val="bg1"/>
                </a:solidFill>
              </a:endParaRPr>
            </a:p>
          </p:txBody>
        </p:sp>
        <p:cxnSp>
          <p:nvCxnSpPr>
            <p:cNvPr id="36" name="Прямая соединительная линия 88">
              <a:extLst>
                <a:ext uri="{FF2B5EF4-FFF2-40B4-BE49-F238E27FC236}">
                  <a16:creationId xmlns:a16="http://schemas.microsoft.com/office/drawing/2014/main" id="{FF1AEEE9-9B24-4A44-6D58-B48A1890AB35}"/>
                </a:ext>
              </a:extLst>
            </p:cNvPr>
            <p:cNvCxnSpPr>
              <a:cxnSpLocks/>
            </p:cNvCxnSpPr>
            <p:nvPr/>
          </p:nvCxnSpPr>
          <p:spPr>
            <a:xfrm>
              <a:off x="8647025" y="3313275"/>
              <a:ext cx="13605" cy="2926724"/>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37" name="Прямая соединительная линия 91">
              <a:extLst>
                <a:ext uri="{FF2B5EF4-FFF2-40B4-BE49-F238E27FC236}">
                  <a16:creationId xmlns:a16="http://schemas.microsoft.com/office/drawing/2014/main" id="{4A69FF8C-04AB-DA06-19FA-E51CBB5B8A57}"/>
                </a:ext>
              </a:extLst>
            </p:cNvPr>
            <p:cNvCxnSpPr>
              <a:cxnSpLocks/>
            </p:cNvCxnSpPr>
            <p:nvPr/>
          </p:nvCxnSpPr>
          <p:spPr>
            <a:xfrm>
              <a:off x="2117783" y="4029442"/>
              <a:ext cx="6802" cy="2214738"/>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38" name="Прямая соединительная линия 93">
              <a:extLst>
                <a:ext uri="{FF2B5EF4-FFF2-40B4-BE49-F238E27FC236}">
                  <a16:creationId xmlns:a16="http://schemas.microsoft.com/office/drawing/2014/main" id="{15904471-29EE-25AE-FA13-8B67F0FCCBFA}"/>
                </a:ext>
              </a:extLst>
            </p:cNvPr>
            <p:cNvCxnSpPr>
              <a:cxnSpLocks/>
            </p:cNvCxnSpPr>
            <p:nvPr/>
          </p:nvCxnSpPr>
          <p:spPr>
            <a:xfrm>
              <a:off x="2124584" y="6235100"/>
              <a:ext cx="6542850" cy="8675"/>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39" name="Прямая соединительная линия 97">
              <a:extLst>
                <a:ext uri="{FF2B5EF4-FFF2-40B4-BE49-F238E27FC236}">
                  <a16:creationId xmlns:a16="http://schemas.microsoft.com/office/drawing/2014/main" id="{10F9680D-8B92-C4BA-3C61-B3664477F41B}"/>
                </a:ext>
              </a:extLst>
            </p:cNvPr>
            <p:cNvCxnSpPr/>
            <p:nvPr/>
          </p:nvCxnSpPr>
          <p:spPr>
            <a:xfrm>
              <a:off x="2138196" y="3972257"/>
              <a:ext cx="3396116"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40" name="Прямая соединительная линия 99">
              <a:extLst>
                <a:ext uri="{FF2B5EF4-FFF2-40B4-BE49-F238E27FC236}">
                  <a16:creationId xmlns:a16="http://schemas.microsoft.com/office/drawing/2014/main" id="{264E6998-1825-27CF-8267-8E4F58818892}"/>
                </a:ext>
              </a:extLst>
            </p:cNvPr>
            <p:cNvCxnSpPr>
              <a:cxnSpLocks/>
            </p:cNvCxnSpPr>
            <p:nvPr/>
          </p:nvCxnSpPr>
          <p:spPr>
            <a:xfrm flipV="1">
              <a:off x="5527508" y="3246200"/>
              <a:ext cx="0" cy="726057"/>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41" name="Прямая соединительная линия 103">
              <a:extLst>
                <a:ext uri="{FF2B5EF4-FFF2-40B4-BE49-F238E27FC236}">
                  <a16:creationId xmlns:a16="http://schemas.microsoft.com/office/drawing/2014/main" id="{0AD498CF-47F8-DE46-5497-6C06FDF1A604}"/>
                </a:ext>
              </a:extLst>
            </p:cNvPr>
            <p:cNvCxnSpPr>
              <a:cxnSpLocks/>
            </p:cNvCxnSpPr>
            <p:nvPr/>
          </p:nvCxnSpPr>
          <p:spPr>
            <a:xfrm>
              <a:off x="5527508" y="3253082"/>
              <a:ext cx="3126321" cy="13232"/>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43" name="Прямая соединительная линия 109">
              <a:extLst>
                <a:ext uri="{FF2B5EF4-FFF2-40B4-BE49-F238E27FC236}">
                  <a16:creationId xmlns:a16="http://schemas.microsoft.com/office/drawing/2014/main" id="{E009EDC4-8BFA-47FD-F143-147C79EC5247}"/>
                </a:ext>
              </a:extLst>
            </p:cNvPr>
            <p:cNvCxnSpPr>
              <a:cxnSpLocks/>
            </p:cNvCxnSpPr>
            <p:nvPr/>
          </p:nvCxnSpPr>
          <p:spPr>
            <a:xfrm>
              <a:off x="8653829" y="1915748"/>
              <a:ext cx="0" cy="1350567"/>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44" name="TextBox 43">
              <a:extLst>
                <a:ext uri="{FF2B5EF4-FFF2-40B4-BE49-F238E27FC236}">
                  <a16:creationId xmlns:a16="http://schemas.microsoft.com/office/drawing/2014/main" id="{D2339638-FCB9-E501-DABD-1FF7A4D754F0}"/>
                </a:ext>
              </a:extLst>
            </p:cNvPr>
            <p:cNvSpPr txBox="1"/>
            <p:nvPr/>
          </p:nvSpPr>
          <p:spPr>
            <a:xfrm>
              <a:off x="3133673" y="3491187"/>
              <a:ext cx="2365151" cy="53436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Impozitul unic de la rezidenții parcurilor IT</a:t>
              </a:r>
              <a:endParaRPr lang="en-US" dirty="0">
                <a:solidFill>
                  <a:schemeClr val="bg1"/>
                </a:solidFill>
                <a:latin typeface="+mj-lt"/>
                <a:cs typeface="Times New Roman" panose="02020603050405020304" pitchFamily="18" charset="0"/>
              </a:endParaRPr>
            </a:p>
          </p:txBody>
        </p:sp>
        <p:sp>
          <p:nvSpPr>
            <p:cNvPr id="45" name="Стрелка вправо 52">
              <a:extLst>
                <a:ext uri="{FF2B5EF4-FFF2-40B4-BE49-F238E27FC236}">
                  <a16:creationId xmlns:a16="http://schemas.microsoft.com/office/drawing/2014/main" id="{E9354EF6-E073-16E9-4505-167D3B21EFAA}"/>
                </a:ext>
              </a:extLst>
            </p:cNvPr>
            <p:cNvSpPr/>
            <p:nvPr/>
          </p:nvSpPr>
          <p:spPr>
            <a:xfrm>
              <a:off x="2941749" y="3667260"/>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46" name="TextBox 45">
              <a:extLst>
                <a:ext uri="{FF2B5EF4-FFF2-40B4-BE49-F238E27FC236}">
                  <a16:creationId xmlns:a16="http://schemas.microsoft.com/office/drawing/2014/main" id="{C76EDEA3-076D-C555-097C-165057F72B01}"/>
                </a:ext>
              </a:extLst>
            </p:cNvPr>
            <p:cNvSpPr txBox="1"/>
            <p:nvPr/>
          </p:nvSpPr>
          <p:spPr>
            <a:xfrm>
              <a:off x="3133676" y="4347849"/>
              <a:ext cx="2365151"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Impozit privat (bun al UAT)</a:t>
              </a:r>
              <a:endParaRPr lang="en-US" dirty="0">
                <a:solidFill>
                  <a:schemeClr val="bg1"/>
                </a:solidFill>
                <a:latin typeface="+mj-lt"/>
                <a:cs typeface="Times New Roman" panose="02020603050405020304" pitchFamily="18" charset="0"/>
              </a:endParaRPr>
            </a:p>
          </p:txBody>
        </p:sp>
        <p:sp>
          <p:nvSpPr>
            <p:cNvPr id="47" name="Стрелка вправо 55">
              <a:extLst>
                <a:ext uri="{FF2B5EF4-FFF2-40B4-BE49-F238E27FC236}">
                  <a16:creationId xmlns:a16="http://schemas.microsoft.com/office/drawing/2014/main" id="{69EC9EE2-193D-9B21-2F7B-29F9C5819B7F}"/>
                </a:ext>
              </a:extLst>
            </p:cNvPr>
            <p:cNvSpPr/>
            <p:nvPr/>
          </p:nvSpPr>
          <p:spPr>
            <a:xfrm>
              <a:off x="2939389" y="4392330"/>
              <a:ext cx="181935" cy="1625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Times New Roman" panose="02020603050405020304" pitchFamily="18" charset="0"/>
              </a:endParaRPr>
            </a:p>
          </p:txBody>
        </p:sp>
        <p:sp>
          <p:nvSpPr>
            <p:cNvPr id="48" name="TextBox 47">
              <a:extLst>
                <a:ext uri="{FF2B5EF4-FFF2-40B4-BE49-F238E27FC236}">
                  <a16:creationId xmlns:a16="http://schemas.microsoft.com/office/drawing/2014/main" id="{4CD7A35B-4FBC-0919-B10C-D55347C5CA0B}"/>
                </a:ext>
              </a:extLst>
            </p:cNvPr>
            <p:cNvSpPr txBox="1"/>
            <p:nvPr/>
          </p:nvSpPr>
          <p:spPr>
            <a:xfrm>
              <a:off x="5774500" y="2909953"/>
              <a:ext cx="2365152"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Taxa pe valoare adăugată</a:t>
              </a:r>
              <a:endParaRPr lang="en-US" dirty="0">
                <a:solidFill>
                  <a:schemeClr val="bg1"/>
                </a:solidFill>
                <a:latin typeface="+mj-lt"/>
                <a:cs typeface="Times New Roman" panose="02020603050405020304" pitchFamily="18" charset="0"/>
              </a:endParaRPr>
            </a:p>
          </p:txBody>
        </p:sp>
        <p:sp>
          <p:nvSpPr>
            <p:cNvPr id="49" name="TextBox 48">
              <a:extLst>
                <a:ext uri="{FF2B5EF4-FFF2-40B4-BE49-F238E27FC236}">
                  <a16:creationId xmlns:a16="http://schemas.microsoft.com/office/drawing/2014/main" id="{75FC0E3D-1D55-CBFC-F7E0-D5DBF2BF9091}"/>
                </a:ext>
              </a:extLst>
            </p:cNvPr>
            <p:cNvSpPr txBox="1"/>
            <p:nvPr/>
          </p:nvSpPr>
          <p:spPr>
            <a:xfrm>
              <a:off x="5643485" y="3636178"/>
              <a:ext cx="2789667" cy="30535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dirty="0">
                  <a:solidFill>
                    <a:schemeClr val="bg1"/>
                  </a:solidFill>
                  <a:latin typeface="+mj-lt"/>
                  <a:cs typeface="Times New Roman" panose="02020603050405020304" pitchFamily="18" charset="0"/>
                </a:rPr>
                <a:t>Taxa pentru resurse naturale</a:t>
              </a:r>
              <a:endParaRPr lang="en-US" dirty="0">
                <a:solidFill>
                  <a:schemeClr val="bg1"/>
                </a:solidFill>
                <a:latin typeface="+mj-lt"/>
                <a:cs typeface="Times New Roman" panose="02020603050405020304" pitchFamily="18" charset="0"/>
              </a:endParaRPr>
            </a:p>
          </p:txBody>
        </p:sp>
        <p:sp>
          <p:nvSpPr>
            <p:cNvPr id="50" name="TextBox 49">
              <a:extLst>
                <a:ext uri="{FF2B5EF4-FFF2-40B4-BE49-F238E27FC236}">
                  <a16:creationId xmlns:a16="http://schemas.microsoft.com/office/drawing/2014/main" id="{4C1E9DEF-65BD-B0C2-E19E-C81805131505}"/>
                </a:ext>
              </a:extLst>
            </p:cNvPr>
            <p:cNvSpPr txBox="1"/>
            <p:nvPr/>
          </p:nvSpPr>
          <p:spPr>
            <a:xfrm>
              <a:off x="5643493" y="3386527"/>
              <a:ext cx="2789667"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amenajarea teritoriului</a:t>
              </a:r>
              <a:endParaRPr lang="en-US" sz="1500" dirty="0">
                <a:solidFill>
                  <a:schemeClr val="bg1"/>
                </a:solidFill>
                <a:latin typeface="+mj-lt"/>
                <a:cs typeface="Times New Roman" panose="02020603050405020304" pitchFamily="18" charset="0"/>
              </a:endParaRPr>
            </a:p>
          </p:txBody>
        </p:sp>
        <p:sp>
          <p:nvSpPr>
            <p:cNvPr id="51" name="TextBox 50">
              <a:extLst>
                <a:ext uri="{FF2B5EF4-FFF2-40B4-BE49-F238E27FC236}">
                  <a16:creationId xmlns:a16="http://schemas.microsoft.com/office/drawing/2014/main" id="{6BDB3F3A-E1A1-4289-BCB5-5AE211B5A20F}"/>
                </a:ext>
              </a:extLst>
            </p:cNvPr>
            <p:cNvSpPr txBox="1"/>
            <p:nvPr/>
          </p:nvSpPr>
          <p:spPr>
            <a:xfrm>
              <a:off x="5643493" y="3925068"/>
              <a:ext cx="2789655" cy="45803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plasarea</a:t>
              </a:r>
              <a:r>
                <a:rPr lang="en-US" sz="1500" dirty="0">
                  <a:solidFill>
                    <a:schemeClr val="bg1"/>
                  </a:solidFill>
                  <a:latin typeface="+mj-lt"/>
                  <a:cs typeface="Times New Roman" panose="02020603050405020304" pitchFamily="18" charset="0"/>
                </a:rPr>
                <a:t> (</a:t>
              </a:r>
              <a:r>
                <a:rPr lang="en-US" sz="1500" dirty="0" err="1">
                  <a:solidFill>
                    <a:schemeClr val="bg1"/>
                  </a:solidFill>
                  <a:latin typeface="+mj-lt"/>
                  <a:cs typeface="Times New Roman" panose="02020603050405020304" pitchFamily="18" charset="0"/>
                </a:rPr>
                <a:t>amplasarea</a:t>
              </a:r>
              <a:r>
                <a:rPr lang="en-US" sz="1500" dirty="0">
                  <a:solidFill>
                    <a:schemeClr val="bg1"/>
                  </a:solidFill>
                  <a:latin typeface="+mj-lt"/>
                  <a:cs typeface="Times New Roman" panose="02020603050405020304" pitchFamily="18" charset="0"/>
                </a:rPr>
                <a:t>)</a:t>
              </a:r>
              <a:r>
                <a:rPr lang="ro-RO" sz="1500" dirty="0">
                  <a:solidFill>
                    <a:schemeClr val="bg1"/>
                  </a:solidFill>
                  <a:latin typeface="+mj-lt"/>
                  <a:cs typeface="Times New Roman" panose="02020603050405020304" pitchFamily="18" charset="0"/>
                </a:rPr>
                <a:t> </a:t>
              </a:r>
              <a:r>
                <a:rPr lang="ro-RO" sz="1500" dirty="0" err="1">
                  <a:solidFill>
                    <a:schemeClr val="bg1"/>
                  </a:solidFill>
                  <a:latin typeface="+mj-lt"/>
                  <a:cs typeface="Times New Roman" panose="02020603050405020304" pitchFamily="18" charset="0"/>
                </a:rPr>
                <a:t>publicităţii</a:t>
              </a:r>
              <a:r>
                <a:rPr lang="en-US" sz="1500" dirty="0">
                  <a:solidFill>
                    <a:schemeClr val="bg1"/>
                  </a:solidFill>
                  <a:latin typeface="+mj-lt"/>
                  <a:cs typeface="Times New Roman" panose="02020603050405020304" pitchFamily="18" charset="0"/>
                </a:rPr>
                <a:t> (</a:t>
              </a:r>
              <a:r>
                <a:rPr lang="en-US" sz="1500" dirty="0" err="1">
                  <a:solidFill>
                    <a:schemeClr val="bg1"/>
                  </a:solidFill>
                  <a:latin typeface="+mj-lt"/>
                  <a:cs typeface="Times New Roman" panose="02020603050405020304" pitchFamily="18" charset="0"/>
                </a:rPr>
                <a:t>reclamei</a:t>
              </a:r>
              <a:r>
                <a:rPr lang="en-US" sz="1500" dirty="0">
                  <a:solidFill>
                    <a:schemeClr val="bg1"/>
                  </a:solidFill>
                  <a:latin typeface="+mj-lt"/>
                  <a:cs typeface="Times New Roman" panose="02020603050405020304" pitchFamily="18" charset="0"/>
                </a:rPr>
                <a:t>)</a:t>
              </a:r>
            </a:p>
          </p:txBody>
        </p:sp>
        <p:sp>
          <p:nvSpPr>
            <p:cNvPr id="52" name="TextBox 51">
              <a:extLst>
                <a:ext uri="{FF2B5EF4-FFF2-40B4-BE49-F238E27FC236}">
                  <a16:creationId xmlns:a16="http://schemas.microsoft.com/office/drawing/2014/main" id="{FD0B071B-60B9-A9A7-DAF4-5DAAB2EB6928}"/>
                </a:ext>
              </a:extLst>
            </p:cNvPr>
            <p:cNvSpPr txBox="1"/>
            <p:nvPr/>
          </p:nvSpPr>
          <p:spPr>
            <a:xfrm>
              <a:off x="5643493" y="5701548"/>
              <a:ext cx="2789658"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de organizare a licitaţiilor şi loteriilor</a:t>
              </a:r>
              <a:endParaRPr lang="en-US" sz="1500" dirty="0">
                <a:solidFill>
                  <a:schemeClr val="bg1"/>
                </a:solidFill>
                <a:latin typeface="+mj-lt"/>
                <a:cs typeface="Times New Roman" panose="02020603050405020304" pitchFamily="18" charset="0"/>
              </a:endParaRPr>
            </a:p>
          </p:txBody>
        </p:sp>
        <p:sp>
          <p:nvSpPr>
            <p:cNvPr id="53" name="TextBox 52">
              <a:extLst>
                <a:ext uri="{FF2B5EF4-FFF2-40B4-BE49-F238E27FC236}">
                  <a16:creationId xmlns:a16="http://schemas.microsoft.com/office/drawing/2014/main" id="{730F17A6-DC32-7CCE-9F01-8BE9C032768B}"/>
                </a:ext>
              </a:extLst>
            </p:cNvPr>
            <p:cNvSpPr txBox="1"/>
            <p:nvPr/>
          </p:nvSpPr>
          <p:spPr>
            <a:xfrm>
              <a:off x="5643493" y="4350060"/>
              <a:ext cx="2789664" cy="45803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prestarea serviciilor de transport auto de călători</a:t>
              </a:r>
              <a:endParaRPr lang="en-US" sz="1500" dirty="0">
                <a:solidFill>
                  <a:schemeClr val="bg1"/>
                </a:solidFill>
                <a:latin typeface="+mj-lt"/>
                <a:cs typeface="Times New Roman" panose="02020603050405020304" pitchFamily="18" charset="0"/>
              </a:endParaRPr>
            </a:p>
          </p:txBody>
        </p:sp>
        <p:sp>
          <p:nvSpPr>
            <p:cNvPr id="54" name="TextBox 53">
              <a:extLst>
                <a:ext uri="{FF2B5EF4-FFF2-40B4-BE49-F238E27FC236}">
                  <a16:creationId xmlns:a16="http://schemas.microsoft.com/office/drawing/2014/main" id="{C4031789-6C5C-1A4D-C5C3-E6F29EE767C2}"/>
                </a:ext>
              </a:extLst>
            </p:cNvPr>
            <p:cNvSpPr txBox="1"/>
            <p:nvPr/>
          </p:nvSpPr>
          <p:spPr>
            <a:xfrm>
              <a:off x="5643493" y="4773218"/>
              <a:ext cx="2789664" cy="45803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a:t>
              </a:r>
              <a:r>
                <a:rPr lang="ro-RO" sz="1500" dirty="0" err="1">
                  <a:solidFill>
                    <a:schemeClr val="bg1"/>
                  </a:solidFill>
                  <a:latin typeface="+mj-lt"/>
                  <a:cs typeface="Times New Roman" panose="02020603050405020304" pitchFamily="18" charset="0"/>
                </a:rPr>
                <a:t>unităţil</a:t>
              </a:r>
              <a:r>
                <a:rPr lang="en-US" sz="1500" dirty="0">
                  <a:solidFill>
                    <a:schemeClr val="bg1"/>
                  </a:solidFill>
                  <a:latin typeface="+mj-lt"/>
                  <a:cs typeface="Times New Roman" panose="02020603050405020304" pitchFamily="18" charset="0"/>
                </a:rPr>
                <a:t>e</a:t>
              </a:r>
              <a:r>
                <a:rPr lang="ro-RO" sz="1500" dirty="0">
                  <a:solidFill>
                    <a:schemeClr val="bg1"/>
                  </a:solidFill>
                  <a:latin typeface="+mj-lt"/>
                  <a:cs typeface="Times New Roman" panose="02020603050405020304" pitchFamily="18" charset="0"/>
                </a:rPr>
                <a:t> comerciale </a:t>
              </a:r>
              <a:r>
                <a:rPr lang="ro-RO" sz="1500" dirty="0" err="1">
                  <a:solidFill>
                    <a:schemeClr val="bg1"/>
                  </a:solidFill>
                  <a:latin typeface="+mj-lt"/>
                  <a:cs typeface="Times New Roman" panose="02020603050405020304" pitchFamily="18" charset="0"/>
                </a:rPr>
                <a:t>şi</a:t>
              </a:r>
              <a:r>
                <a:rPr lang="en-US" sz="1500" dirty="0">
                  <a:solidFill>
                    <a:schemeClr val="bg1"/>
                  </a:solidFill>
                  <a:latin typeface="+mj-lt"/>
                  <a:cs typeface="Times New Roman" panose="02020603050405020304" pitchFamily="18" charset="0"/>
                </a:rPr>
                <a:t>/</a:t>
              </a:r>
              <a:r>
                <a:rPr lang="ro-RO" sz="1500" dirty="0">
                  <a:solidFill>
                    <a:schemeClr val="bg1"/>
                  </a:solidFill>
                  <a:latin typeface="+mj-lt"/>
                  <a:cs typeface="Times New Roman" panose="02020603050405020304" pitchFamily="18" charset="0"/>
                </a:rPr>
                <a:t> </a:t>
              </a:r>
              <a:r>
                <a:rPr lang="en-US" sz="1500" dirty="0" err="1">
                  <a:solidFill>
                    <a:schemeClr val="bg1"/>
                  </a:solidFill>
                  <a:latin typeface="+mj-lt"/>
                  <a:cs typeface="Times New Roman" panose="02020603050405020304" pitchFamily="18" charset="0"/>
                </a:rPr>
                <a:t>sau</a:t>
              </a:r>
              <a:r>
                <a:rPr lang="en-US" sz="1500" dirty="0">
                  <a:solidFill>
                    <a:schemeClr val="bg1"/>
                  </a:solidFill>
                  <a:latin typeface="+mj-lt"/>
                  <a:cs typeface="Times New Roman" panose="02020603050405020304" pitchFamily="18" charset="0"/>
                </a:rPr>
                <a:t> </a:t>
              </a:r>
              <a:r>
                <a:rPr lang="ro-RO" sz="1500" dirty="0">
                  <a:solidFill>
                    <a:schemeClr val="bg1"/>
                  </a:solidFill>
                  <a:latin typeface="+mj-lt"/>
                  <a:cs typeface="Times New Roman" panose="02020603050405020304" pitchFamily="18" charset="0"/>
                </a:rPr>
                <a:t> de prestări servicii</a:t>
              </a:r>
              <a:endParaRPr lang="en-US" sz="1500" dirty="0">
                <a:solidFill>
                  <a:schemeClr val="bg1"/>
                </a:solidFill>
                <a:latin typeface="+mj-lt"/>
                <a:cs typeface="Times New Roman" panose="02020603050405020304" pitchFamily="18" charset="0"/>
              </a:endParaRPr>
            </a:p>
          </p:txBody>
        </p:sp>
        <p:sp>
          <p:nvSpPr>
            <p:cNvPr id="55" name="TextBox 54">
              <a:extLst>
                <a:ext uri="{FF2B5EF4-FFF2-40B4-BE49-F238E27FC236}">
                  <a16:creationId xmlns:a16="http://schemas.microsoft.com/office/drawing/2014/main" id="{B904BC11-4848-CBB0-6ECC-F60E6E0F81AF}"/>
                </a:ext>
              </a:extLst>
            </p:cNvPr>
            <p:cNvSpPr txBox="1"/>
            <p:nvPr/>
          </p:nvSpPr>
          <p:spPr>
            <a:xfrm>
              <a:off x="5643488" y="5192227"/>
              <a:ext cx="2789667"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aplicarea simbolicii locale</a:t>
              </a:r>
              <a:endParaRPr lang="en-US" sz="1500" dirty="0">
                <a:solidFill>
                  <a:schemeClr val="bg1"/>
                </a:solidFill>
                <a:latin typeface="+mj-lt"/>
                <a:cs typeface="Times New Roman" panose="02020603050405020304" pitchFamily="18" charset="0"/>
              </a:endParaRPr>
            </a:p>
          </p:txBody>
        </p:sp>
        <p:sp>
          <p:nvSpPr>
            <p:cNvPr id="56" name="TextBox 55">
              <a:extLst>
                <a:ext uri="{FF2B5EF4-FFF2-40B4-BE49-F238E27FC236}">
                  <a16:creationId xmlns:a16="http://schemas.microsoft.com/office/drawing/2014/main" id="{9E1741BA-65B0-B9FE-DD17-E2B25AD12FF0}"/>
                </a:ext>
              </a:extLst>
            </p:cNvPr>
            <p:cNvSpPr txBox="1"/>
            <p:nvPr/>
          </p:nvSpPr>
          <p:spPr>
            <a:xfrm>
              <a:off x="5643488" y="5449382"/>
              <a:ext cx="2789667" cy="26718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500" dirty="0">
                  <a:solidFill>
                    <a:schemeClr val="bg1"/>
                  </a:solidFill>
                  <a:latin typeface="+mj-lt"/>
                  <a:cs typeface="Times New Roman" panose="02020603050405020304" pitchFamily="18" charset="0"/>
                </a:rPr>
                <a:t>Taxa pentru salubrizare</a:t>
              </a:r>
              <a:endParaRPr lang="en-US" sz="1500" dirty="0">
                <a:solidFill>
                  <a:schemeClr val="bg1"/>
                </a:solidFill>
                <a:latin typeface="+mj-lt"/>
                <a:cs typeface="Times New Roman" panose="02020603050405020304" pitchFamily="18" charset="0"/>
              </a:endParaRPr>
            </a:p>
          </p:txBody>
        </p:sp>
      </p:grpSp>
    </p:spTree>
    <p:extLst>
      <p:ext uri="{BB962C8B-B14F-4D97-AF65-F5344CB8AC3E}">
        <p14:creationId xmlns:p14="http://schemas.microsoft.com/office/powerpoint/2010/main" val="91695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cota impunerii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1420" y="25671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7</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sp>
        <p:nvSpPr>
          <p:cNvPr id="26" name="Content Placeholder 7">
            <a:extLst>
              <a:ext uri="{FF2B5EF4-FFF2-40B4-BE49-F238E27FC236}">
                <a16:creationId xmlns:a16="http://schemas.microsoft.com/office/drawing/2014/main" id="{A159E82A-7515-9967-D647-2A248C7997E9}"/>
              </a:ext>
            </a:extLst>
          </p:cNvPr>
          <p:cNvSpPr txBox="1">
            <a:spLocks/>
          </p:cNvSpPr>
          <p:nvPr/>
        </p:nvSpPr>
        <p:spPr>
          <a:xfrm>
            <a:off x="1733695" y="2585242"/>
            <a:ext cx="2944731" cy="36739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8000" b="1" dirty="0">
                <a:cs typeface="Calibri Light" panose="020F0302020204030204" pitchFamily="34" charset="0"/>
              </a:rPr>
              <a:t>12% </a:t>
            </a:r>
            <a:r>
              <a:rPr lang="ro-RO" sz="4400" b="1" dirty="0">
                <a:cs typeface="Calibri Light" panose="020F0302020204030204" pitchFamily="34" charset="0"/>
              </a:rPr>
              <a:t>din venitul impozabil</a:t>
            </a:r>
            <a:endParaRPr lang="en-US" sz="4400" b="1" dirty="0">
              <a:cs typeface="Calibri Light" panose="020F0302020204030204" pitchFamily="34" charset="0"/>
            </a:endParaRPr>
          </a:p>
        </p:txBody>
      </p:sp>
      <p:pic>
        <p:nvPicPr>
          <p:cNvPr id="1026" name="Picture 2" descr="Top Personal Income Tax Rates in Europe 2023 Income Tax Rates or Individual Income Tax Rates">
            <a:extLst>
              <a:ext uri="{FF2B5EF4-FFF2-40B4-BE49-F238E27FC236}">
                <a16:creationId xmlns:a16="http://schemas.microsoft.com/office/drawing/2014/main" id="{A6A8BDF7-371A-888D-3A48-AE8BA1A240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4653" y="1744649"/>
            <a:ext cx="5287347" cy="5113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1F7F9F-0CC9-927E-DBFF-D0B6D5C97943}"/>
              </a:ext>
            </a:extLst>
          </p:cNvPr>
          <p:cNvSpPr txBox="1"/>
          <p:nvPr/>
        </p:nvSpPr>
        <p:spPr>
          <a:xfrm>
            <a:off x="4394448" y="4776186"/>
            <a:ext cx="2581332" cy="2031325"/>
          </a:xfrm>
          <a:prstGeom prst="rect">
            <a:avLst/>
          </a:prstGeom>
          <a:noFill/>
        </p:spPr>
        <p:txBody>
          <a:bodyPr wrap="square" rtlCol="0">
            <a:spAutoFit/>
          </a:bodyPr>
          <a:lstStyle/>
          <a:p>
            <a:r>
              <a:rPr lang="ro-RO" dirty="0"/>
              <a:t>Romania – 10%</a:t>
            </a:r>
          </a:p>
          <a:p>
            <a:r>
              <a:rPr lang="ro-RO" dirty="0"/>
              <a:t>Bulgaria – 10%</a:t>
            </a:r>
          </a:p>
          <a:p>
            <a:r>
              <a:rPr lang="ro-RO" dirty="0"/>
              <a:t>Ucraina – 18%</a:t>
            </a:r>
          </a:p>
          <a:p>
            <a:r>
              <a:rPr lang="ro-RO" dirty="0"/>
              <a:t>Serbia – 20%</a:t>
            </a:r>
          </a:p>
          <a:p>
            <a:r>
              <a:rPr lang="ro-RO" dirty="0"/>
              <a:t>Croația – 30% dar include taxa municipala (depinde unde locuiește)</a:t>
            </a:r>
          </a:p>
        </p:txBody>
      </p:sp>
      <p:sp>
        <p:nvSpPr>
          <p:cNvPr id="9" name="TextBox 8">
            <a:extLst>
              <a:ext uri="{FF2B5EF4-FFF2-40B4-BE49-F238E27FC236}">
                <a16:creationId xmlns:a16="http://schemas.microsoft.com/office/drawing/2014/main" id="{122E39F2-F39A-3DD7-C73D-E66E13789CD5}"/>
              </a:ext>
            </a:extLst>
          </p:cNvPr>
          <p:cNvSpPr txBox="1"/>
          <p:nvPr/>
        </p:nvSpPr>
        <p:spPr>
          <a:xfrm>
            <a:off x="223324" y="6240083"/>
            <a:ext cx="3584315" cy="215444"/>
          </a:xfrm>
          <a:prstGeom prst="rect">
            <a:avLst/>
          </a:prstGeom>
          <a:noFill/>
        </p:spPr>
        <p:txBody>
          <a:bodyPr wrap="square">
            <a:spAutoFit/>
          </a:bodyPr>
          <a:lstStyle/>
          <a:p>
            <a:r>
              <a:rPr lang="ru-MD" sz="800" dirty="0"/>
              <a:t>taxsummaries.pwc.com/</a:t>
            </a:r>
            <a:r>
              <a:rPr lang="ru-MD" sz="800" dirty="0" err="1"/>
              <a:t>quick-charts</a:t>
            </a:r>
            <a:r>
              <a:rPr lang="ru-MD" sz="800" dirty="0"/>
              <a:t>/</a:t>
            </a:r>
            <a:r>
              <a:rPr lang="ru-MD" sz="800" dirty="0" err="1"/>
              <a:t>personal-income-tax-pit-rates#anchor-U</a:t>
            </a:r>
            <a:endParaRPr lang="ru-MD" sz="800" dirty="0"/>
          </a:p>
        </p:txBody>
      </p:sp>
    </p:spTree>
    <p:extLst>
      <p:ext uri="{BB962C8B-B14F-4D97-AF65-F5344CB8AC3E}">
        <p14:creationId xmlns:p14="http://schemas.microsoft.com/office/powerpoint/2010/main" val="30202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11557D-94F0-1AD4-6B34-AA10D39653CF}"/>
              </a:ext>
            </a:extLst>
          </p:cNvPr>
          <p:cNvGrpSpPr/>
          <p:nvPr/>
        </p:nvGrpSpPr>
        <p:grpSpPr>
          <a:xfrm>
            <a:off x="963697" y="2250309"/>
            <a:ext cx="5089384" cy="3804072"/>
            <a:chOff x="981444" y="2250309"/>
            <a:chExt cx="5089384" cy="3804072"/>
          </a:xfrm>
        </p:grpSpPr>
        <p:sp>
          <p:nvSpPr>
            <p:cNvPr id="8" name="Shape 47148">
              <a:extLst>
                <a:ext uri="{FF2B5EF4-FFF2-40B4-BE49-F238E27FC236}">
                  <a16:creationId xmlns:a16="http://schemas.microsoft.com/office/drawing/2014/main" id="{2671F60C-06BA-F81F-DF7E-6EC838FF75BA}"/>
                </a:ext>
              </a:extLst>
            </p:cNvPr>
            <p:cNvSpPr/>
            <p:nvPr/>
          </p:nvSpPr>
          <p:spPr>
            <a:xfrm>
              <a:off x="981444" y="2250309"/>
              <a:ext cx="5089384" cy="3804072"/>
            </a:xfrm>
            <a:prstGeom prst="rect">
              <a:avLst/>
            </a:prstGeom>
            <a:solidFill>
              <a:schemeClr val="tx1">
                <a:lumMod val="85000"/>
                <a:lumOff val="15000"/>
              </a:schemeClr>
            </a:solidFill>
            <a:ln w="12700" cap="flat">
              <a:noFill/>
              <a:miter lim="400000"/>
            </a:ln>
            <a:effectLst/>
          </p:spPr>
          <p:txBody>
            <a:bodyPr wrap="square" lIns="0" tIns="0" rIns="0" bIns="0" numCol="1" anchor="t">
              <a:noAutofit/>
            </a:bodyPr>
            <a:lstStyle/>
            <a:p>
              <a:endParaRPr sz="2400" dirty="0"/>
            </a:p>
          </p:txBody>
        </p:sp>
        <p:sp>
          <p:nvSpPr>
            <p:cNvPr id="15" name="Subtitle 2">
              <a:extLst>
                <a:ext uri="{FF2B5EF4-FFF2-40B4-BE49-F238E27FC236}">
                  <a16:creationId xmlns:a16="http://schemas.microsoft.com/office/drawing/2014/main" id="{02CD3318-6F91-FF64-0BFD-781ED7C5A6F8}"/>
                </a:ext>
              </a:extLst>
            </p:cNvPr>
            <p:cNvSpPr txBox="1">
              <a:spLocks/>
            </p:cNvSpPr>
            <p:nvPr/>
          </p:nvSpPr>
          <p:spPr>
            <a:xfrm>
              <a:off x="1006395" y="5637472"/>
              <a:ext cx="3400117" cy="3005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ro-RO" b="1" dirty="0">
                  <a:solidFill>
                    <a:schemeClr val="tx2">
                      <a:lumMod val="10000"/>
                    </a:schemeClr>
                  </a:solidFill>
                  <a:latin typeface="+mn-lt"/>
                  <a:ea typeface="Open Sans Light" panose="020B0306030504020204" pitchFamily="34" charset="0"/>
                  <a:cs typeface="Open Sans Light" panose="020B0306030504020204" pitchFamily="34" charset="0"/>
                </a:rPr>
                <a:t>VENITURI IMPOZABILE</a:t>
              </a:r>
              <a:endParaRPr lang="en-US" b="1" dirty="0">
                <a:solidFill>
                  <a:schemeClr val="tx2">
                    <a:lumMod val="10000"/>
                  </a:schemeClr>
                </a:solidFill>
                <a:latin typeface="+mn-lt"/>
                <a:ea typeface="Open Sans Light" panose="020B0306030504020204" pitchFamily="34" charset="0"/>
                <a:cs typeface="Open Sans Light" panose="020B0306030504020204" pitchFamily="34" charset="0"/>
              </a:endParaRPr>
            </a:p>
          </p:txBody>
        </p:sp>
      </p:grpSp>
      <p:sp>
        <p:nvSpPr>
          <p:cNvPr id="3" name="Content Placeholder 2"/>
          <p:cNvSpPr>
            <a:spLocks noGrp="1"/>
          </p:cNvSpPr>
          <p:nvPr>
            <p:ph idx="1"/>
          </p:nvPr>
        </p:nvSpPr>
        <p:spPr>
          <a:xfrm>
            <a:off x="8332870" y="476176"/>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venitul impozabil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679" y="63927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8</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sp>
        <p:nvSpPr>
          <p:cNvPr id="16" name="Rectangle 15">
            <a:extLst>
              <a:ext uri="{FF2B5EF4-FFF2-40B4-BE49-F238E27FC236}">
                <a16:creationId xmlns:a16="http://schemas.microsoft.com/office/drawing/2014/main" id="{60F4CDFC-4C8A-0570-15D5-728B2C33EFA7}"/>
              </a:ext>
            </a:extLst>
          </p:cNvPr>
          <p:cNvSpPr/>
          <p:nvPr/>
        </p:nvSpPr>
        <p:spPr>
          <a:xfrm>
            <a:off x="781505" y="2021223"/>
            <a:ext cx="11158780" cy="41975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TextBox 16">
            <a:extLst>
              <a:ext uri="{FF2B5EF4-FFF2-40B4-BE49-F238E27FC236}">
                <a16:creationId xmlns:a16="http://schemas.microsoft.com/office/drawing/2014/main" id="{96B618B7-3EE8-E5EC-F044-3B1D0B1AA367}"/>
              </a:ext>
            </a:extLst>
          </p:cNvPr>
          <p:cNvSpPr txBox="1"/>
          <p:nvPr/>
        </p:nvSpPr>
        <p:spPr>
          <a:xfrm>
            <a:off x="8822809" y="2427855"/>
            <a:ext cx="2491708" cy="461665"/>
          </a:xfrm>
          <a:prstGeom prst="rect">
            <a:avLst/>
          </a:prstGeom>
          <a:noFill/>
        </p:spPr>
        <p:txBody>
          <a:bodyPr wrap="none" rtlCol="0">
            <a:spAutoFit/>
          </a:bodyPr>
          <a:lstStyle/>
          <a:p>
            <a:r>
              <a:rPr lang="ro-RO" sz="2400" b="1" dirty="0"/>
              <a:t>TOTAL VENITURI</a:t>
            </a:r>
            <a:endParaRPr lang="en-US" sz="2400" b="1" dirty="0"/>
          </a:p>
        </p:txBody>
      </p:sp>
      <p:grpSp>
        <p:nvGrpSpPr>
          <p:cNvPr id="28" name="Group 27">
            <a:extLst>
              <a:ext uri="{FF2B5EF4-FFF2-40B4-BE49-F238E27FC236}">
                <a16:creationId xmlns:a16="http://schemas.microsoft.com/office/drawing/2014/main" id="{549FA3C6-2928-809B-6139-7B32B73332A0}"/>
              </a:ext>
            </a:extLst>
          </p:cNvPr>
          <p:cNvGrpSpPr/>
          <p:nvPr/>
        </p:nvGrpSpPr>
        <p:grpSpPr>
          <a:xfrm>
            <a:off x="5824379" y="2665386"/>
            <a:ext cx="984694" cy="4227688"/>
            <a:chOff x="5824379" y="2665386"/>
            <a:chExt cx="984694" cy="4227688"/>
          </a:xfrm>
        </p:grpSpPr>
        <p:grpSp>
          <p:nvGrpSpPr>
            <p:cNvPr id="27" name="Group 26">
              <a:extLst>
                <a:ext uri="{FF2B5EF4-FFF2-40B4-BE49-F238E27FC236}">
                  <a16:creationId xmlns:a16="http://schemas.microsoft.com/office/drawing/2014/main" id="{1D1AC12E-84E9-2C28-61AD-8AF6BD70C57E}"/>
                </a:ext>
              </a:extLst>
            </p:cNvPr>
            <p:cNvGrpSpPr/>
            <p:nvPr/>
          </p:nvGrpSpPr>
          <p:grpSpPr>
            <a:xfrm>
              <a:off x="5824379" y="2665386"/>
              <a:ext cx="984694" cy="4224475"/>
              <a:chOff x="5824379" y="2665386"/>
              <a:chExt cx="984694" cy="4224475"/>
            </a:xfrm>
          </p:grpSpPr>
          <p:sp>
            <p:nvSpPr>
              <p:cNvPr id="7" name="Shape 47147">
                <a:extLst>
                  <a:ext uri="{FF2B5EF4-FFF2-40B4-BE49-F238E27FC236}">
                    <a16:creationId xmlns:a16="http://schemas.microsoft.com/office/drawing/2014/main" id="{C934E87B-8710-D3A5-7A76-EB1A73327E5F}"/>
                  </a:ext>
                </a:extLst>
              </p:cNvPr>
              <p:cNvSpPr/>
              <p:nvPr/>
            </p:nvSpPr>
            <p:spPr>
              <a:xfrm>
                <a:off x="5824379" y="4143622"/>
                <a:ext cx="246451" cy="1975124"/>
              </a:xfrm>
              <a:prstGeom prst="rect">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9" name="Shape 47150">
                <a:extLst>
                  <a:ext uri="{FF2B5EF4-FFF2-40B4-BE49-F238E27FC236}">
                    <a16:creationId xmlns:a16="http://schemas.microsoft.com/office/drawing/2014/main" id="{637A4044-28BC-D2F6-B05C-399F3DDB7E51}"/>
                  </a:ext>
                </a:extLst>
              </p:cNvPr>
              <p:cNvSpPr/>
              <p:nvPr/>
            </p:nvSpPr>
            <p:spPr>
              <a:xfrm>
                <a:off x="6562623" y="3406671"/>
                <a:ext cx="246450" cy="2712018"/>
              </a:xfrm>
              <a:prstGeom prst="rect">
                <a:avLst/>
              </a:prstGeom>
              <a:solidFill>
                <a:srgbClr val="FF0000"/>
              </a:solidFill>
              <a:ln w="12700" cap="flat">
                <a:solidFill>
                  <a:schemeClr val="bg1"/>
                </a:solidFill>
                <a:miter lim="400000"/>
              </a:ln>
              <a:effectLst/>
            </p:spPr>
            <p:txBody>
              <a:bodyPr wrap="square" lIns="0" tIns="0" rIns="0" bIns="0" numCol="1" anchor="t">
                <a:noAutofit/>
              </a:bodyPr>
              <a:lstStyle/>
              <a:p>
                <a:endParaRPr sz="2400" dirty="0"/>
              </a:p>
            </p:txBody>
          </p:sp>
          <p:sp>
            <p:nvSpPr>
              <p:cNvPr id="11" name="Shape 47153">
                <a:extLst>
                  <a:ext uri="{FF2B5EF4-FFF2-40B4-BE49-F238E27FC236}">
                    <a16:creationId xmlns:a16="http://schemas.microsoft.com/office/drawing/2014/main" id="{54EB180D-509A-60D5-B8E4-ED53929D8B18}"/>
                  </a:ext>
                </a:extLst>
              </p:cNvPr>
              <p:cNvSpPr/>
              <p:nvPr/>
            </p:nvSpPr>
            <p:spPr>
              <a:xfrm>
                <a:off x="6070829" y="2665386"/>
                <a:ext cx="246451" cy="3453361"/>
              </a:xfrm>
              <a:prstGeom prst="rect">
                <a:avLst/>
              </a:prstGeom>
              <a:solidFill>
                <a:schemeClr val="bg1"/>
              </a:solidFill>
              <a:ln w="12700" cap="flat">
                <a:noFill/>
                <a:miter lim="400000"/>
              </a:ln>
              <a:effectLst/>
            </p:spPr>
            <p:txBody>
              <a:bodyPr wrap="square" lIns="0" tIns="0" rIns="0" bIns="0" numCol="1" anchor="t">
                <a:noAutofit/>
              </a:bodyPr>
              <a:lstStyle/>
              <a:p>
                <a:endParaRPr sz="2400" dirty="0"/>
              </a:p>
            </p:txBody>
          </p:sp>
          <p:sp>
            <p:nvSpPr>
              <p:cNvPr id="18" name="Shape 47183">
                <a:extLst>
                  <a:ext uri="{FF2B5EF4-FFF2-40B4-BE49-F238E27FC236}">
                    <a16:creationId xmlns:a16="http://schemas.microsoft.com/office/drawing/2014/main" id="{00D3F433-9444-AE97-2B28-65E7E8A071E0}"/>
                  </a:ext>
                </a:extLst>
              </p:cNvPr>
              <p:cNvSpPr/>
              <p:nvPr/>
            </p:nvSpPr>
            <p:spPr>
              <a:xfrm>
                <a:off x="5834839" y="6047119"/>
                <a:ext cx="974234" cy="842742"/>
              </a:xfrm>
              <a:custGeom>
                <a:avLst/>
                <a:gdLst/>
                <a:ahLst/>
                <a:cxnLst>
                  <a:cxn ang="0">
                    <a:pos x="wd2" y="hd2"/>
                  </a:cxn>
                  <a:cxn ang="5400000">
                    <a:pos x="wd2" y="hd2"/>
                  </a:cxn>
                  <a:cxn ang="10800000">
                    <a:pos x="wd2" y="hd2"/>
                  </a:cxn>
                  <a:cxn ang="16200000">
                    <a:pos x="wd2" y="hd2"/>
                  </a:cxn>
                </a:cxnLst>
                <a:rect l="0" t="0" r="r" b="b"/>
                <a:pathLst>
                  <a:path w="21600" h="21369" extrusionOk="0">
                    <a:moveTo>
                      <a:pt x="8215" y="0"/>
                    </a:moveTo>
                    <a:cubicBezTo>
                      <a:pt x="7227" y="3"/>
                      <a:pt x="6242" y="317"/>
                      <a:pt x="5434" y="932"/>
                    </a:cubicBezTo>
                    <a:cubicBezTo>
                      <a:pt x="3880" y="-231"/>
                      <a:pt x="1597" y="-166"/>
                      <a:pt x="148" y="1154"/>
                    </a:cubicBezTo>
                    <a:cubicBezTo>
                      <a:pt x="93" y="1204"/>
                      <a:pt x="52" y="1267"/>
                      <a:pt x="0" y="1320"/>
                    </a:cubicBezTo>
                    <a:lnTo>
                      <a:pt x="10800" y="21369"/>
                    </a:lnTo>
                    <a:lnTo>
                      <a:pt x="21600" y="1320"/>
                    </a:lnTo>
                    <a:cubicBezTo>
                      <a:pt x="21548" y="1267"/>
                      <a:pt x="21507" y="1204"/>
                      <a:pt x="21452" y="1154"/>
                    </a:cubicBezTo>
                    <a:cubicBezTo>
                      <a:pt x="20003" y="-166"/>
                      <a:pt x="17720" y="-231"/>
                      <a:pt x="16166" y="932"/>
                    </a:cubicBezTo>
                    <a:cubicBezTo>
                      <a:pt x="15359" y="314"/>
                      <a:pt x="14373" y="0"/>
                      <a:pt x="13385" y="0"/>
                    </a:cubicBezTo>
                    <a:cubicBezTo>
                      <a:pt x="12479" y="0"/>
                      <a:pt x="11580" y="276"/>
                      <a:pt x="10814" y="796"/>
                    </a:cubicBezTo>
                    <a:cubicBezTo>
                      <a:pt x="10039" y="273"/>
                      <a:pt x="9129" y="-3"/>
                      <a:pt x="8215" y="0"/>
                    </a:cubicBezTo>
                    <a:close/>
                  </a:path>
                </a:pathLst>
              </a:custGeom>
              <a:solidFill>
                <a:srgbClr val="E5E5E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pSp>
        <p:sp>
          <p:nvSpPr>
            <p:cNvPr id="19" name="Shape 47184">
              <a:extLst>
                <a:ext uri="{FF2B5EF4-FFF2-40B4-BE49-F238E27FC236}">
                  <a16:creationId xmlns:a16="http://schemas.microsoft.com/office/drawing/2014/main" id="{7F710928-75B3-2D63-093D-7D87FED344C1}"/>
                </a:ext>
              </a:extLst>
            </p:cNvPr>
            <p:cNvSpPr/>
            <p:nvPr/>
          </p:nvSpPr>
          <p:spPr>
            <a:xfrm>
              <a:off x="6157234" y="6535666"/>
              <a:ext cx="320092" cy="357408"/>
            </a:xfrm>
            <a:custGeom>
              <a:avLst/>
              <a:gdLst/>
              <a:ahLst/>
              <a:cxnLst>
                <a:cxn ang="0">
                  <a:pos x="wd2" y="hd2"/>
                </a:cxn>
                <a:cxn ang="5400000">
                  <a:pos x="wd2" y="hd2"/>
                </a:cxn>
                <a:cxn ang="10800000">
                  <a:pos x="wd2" y="hd2"/>
                </a:cxn>
                <a:cxn ang="16200000">
                  <a:pos x="wd2" y="hd2"/>
                </a:cxn>
              </a:cxnLst>
              <a:rect l="0" t="0" r="r" b="b"/>
              <a:pathLst>
                <a:path w="21600" h="21600" extrusionOk="0">
                  <a:moveTo>
                    <a:pt x="10694" y="0"/>
                  </a:moveTo>
                  <a:cubicBezTo>
                    <a:pt x="7063" y="0"/>
                    <a:pt x="3446" y="648"/>
                    <a:pt x="0" y="1802"/>
                  </a:cubicBezTo>
                  <a:lnTo>
                    <a:pt x="10774" y="21600"/>
                  </a:lnTo>
                  <a:lnTo>
                    <a:pt x="21600" y="1849"/>
                  </a:lnTo>
                  <a:cubicBezTo>
                    <a:pt x="18093" y="649"/>
                    <a:pt x="14397" y="0"/>
                    <a:pt x="10694" y="0"/>
                  </a:cubicBezTo>
                  <a:close/>
                </a:path>
              </a:pathLst>
            </a:custGeom>
            <a:solidFill>
              <a:srgbClr val="B9B9B9"/>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pSp>
      <p:grpSp>
        <p:nvGrpSpPr>
          <p:cNvPr id="22" name="Group 21">
            <a:extLst>
              <a:ext uri="{FF2B5EF4-FFF2-40B4-BE49-F238E27FC236}">
                <a16:creationId xmlns:a16="http://schemas.microsoft.com/office/drawing/2014/main" id="{9FF0F8F8-4C47-807C-8A4B-AEBD16751622}"/>
              </a:ext>
            </a:extLst>
          </p:cNvPr>
          <p:cNvGrpSpPr/>
          <p:nvPr/>
        </p:nvGrpSpPr>
        <p:grpSpPr>
          <a:xfrm>
            <a:off x="6562622" y="3406728"/>
            <a:ext cx="4241115" cy="1994698"/>
            <a:chOff x="6562622" y="3406728"/>
            <a:chExt cx="4241115" cy="1994698"/>
          </a:xfrm>
          <a:solidFill>
            <a:srgbClr val="FF0000"/>
          </a:solidFill>
        </p:grpSpPr>
        <p:sp>
          <p:nvSpPr>
            <p:cNvPr id="10" name="Shape 47151">
              <a:extLst>
                <a:ext uri="{FF2B5EF4-FFF2-40B4-BE49-F238E27FC236}">
                  <a16:creationId xmlns:a16="http://schemas.microsoft.com/office/drawing/2014/main" id="{18DD7ED1-6180-9DE9-8091-87539EAD972F}"/>
                </a:ext>
              </a:extLst>
            </p:cNvPr>
            <p:cNvSpPr/>
            <p:nvPr/>
          </p:nvSpPr>
          <p:spPr>
            <a:xfrm>
              <a:off x="6562622" y="3406728"/>
              <a:ext cx="4241115" cy="1994698"/>
            </a:xfrm>
            <a:prstGeom prst="rect">
              <a:avLst/>
            </a:prstGeom>
            <a:grpFill/>
            <a:ln w="12700" cap="flat">
              <a:solidFill>
                <a:srgbClr val="FF0000"/>
              </a:solidFill>
              <a:miter lim="400000"/>
            </a:ln>
            <a:effectLst/>
          </p:spPr>
          <p:txBody>
            <a:bodyPr wrap="square" lIns="0" tIns="0" rIns="0" bIns="0" numCol="1" anchor="t">
              <a:noAutofit/>
            </a:bodyPr>
            <a:lstStyle/>
            <a:p>
              <a:endParaRPr sz="2400" dirty="0"/>
            </a:p>
          </p:txBody>
        </p:sp>
        <p:sp>
          <p:nvSpPr>
            <p:cNvPr id="13" name="TextBox 12">
              <a:extLst>
                <a:ext uri="{FF2B5EF4-FFF2-40B4-BE49-F238E27FC236}">
                  <a16:creationId xmlns:a16="http://schemas.microsoft.com/office/drawing/2014/main" id="{6961CAB0-E86B-BC50-300B-7B056ECA77AF}"/>
                </a:ext>
              </a:extLst>
            </p:cNvPr>
            <p:cNvSpPr txBox="1"/>
            <p:nvPr/>
          </p:nvSpPr>
          <p:spPr>
            <a:xfrm>
              <a:off x="7388134" y="3631717"/>
              <a:ext cx="2845252" cy="400110"/>
            </a:xfrm>
            <a:prstGeom prst="rect">
              <a:avLst/>
            </a:prstGeom>
            <a:grpFill/>
            <a:ln>
              <a:solidFill>
                <a:srgbClr val="FF0000"/>
              </a:solidFill>
            </a:ln>
          </p:spPr>
          <p:txBody>
            <a:bodyPr wrap="square" rtlCol="0" anchor="ctr" anchorCtr="0">
              <a:spAutoFit/>
            </a:bodyPr>
            <a:lstStyle/>
            <a:p>
              <a:pPr algn="ctr"/>
              <a:r>
                <a:rPr lang="ro-RO" sz="2000" b="1" dirty="0">
                  <a:ea typeface="League Spartan" charset="0"/>
                  <a:cs typeface="Poppins" pitchFamily="2" charset="77"/>
                </a:rPr>
                <a:t>VENITURI SCUTITE</a:t>
              </a:r>
            </a:p>
          </p:txBody>
        </p:sp>
        <p:sp>
          <p:nvSpPr>
            <p:cNvPr id="20" name="TextBox 19">
              <a:extLst>
                <a:ext uri="{FF2B5EF4-FFF2-40B4-BE49-F238E27FC236}">
                  <a16:creationId xmlns:a16="http://schemas.microsoft.com/office/drawing/2014/main" id="{4B5CE423-4FCB-6D7B-8F9C-48C80D1E4492}"/>
                </a:ext>
              </a:extLst>
            </p:cNvPr>
            <p:cNvSpPr txBox="1"/>
            <p:nvPr/>
          </p:nvSpPr>
          <p:spPr>
            <a:xfrm>
              <a:off x="6749824" y="4187016"/>
              <a:ext cx="3855312" cy="1077218"/>
            </a:xfrm>
            <a:prstGeom prst="rect">
              <a:avLst/>
            </a:prstGeom>
            <a:grpFill/>
            <a:ln>
              <a:solidFill>
                <a:srgbClr val="FF0000"/>
              </a:solidFill>
            </a:ln>
          </p:spPr>
          <p:txBody>
            <a:bodyPr wrap="square" rtlCol="0">
              <a:spAutoFit/>
            </a:bodyPr>
            <a:lstStyle/>
            <a:p>
              <a:pPr algn="ctr"/>
              <a:r>
                <a:rPr lang="ro-RO" sz="1600" dirty="0"/>
                <a:t>(Patrimoniul moștenit sau primit cu titlu de donație, burse, pensii, dobânda din depunerile bănești în instituțiile financiare etc.)</a:t>
              </a:r>
              <a:endParaRPr lang="en-US" sz="1600" dirty="0"/>
            </a:p>
          </p:txBody>
        </p:sp>
      </p:grpSp>
      <p:grpSp>
        <p:nvGrpSpPr>
          <p:cNvPr id="24" name="Group 23">
            <a:extLst>
              <a:ext uri="{FF2B5EF4-FFF2-40B4-BE49-F238E27FC236}">
                <a16:creationId xmlns:a16="http://schemas.microsoft.com/office/drawing/2014/main" id="{2593E1B5-9E0F-D264-4A5F-A1FD10204239}"/>
              </a:ext>
            </a:extLst>
          </p:cNvPr>
          <p:cNvGrpSpPr/>
          <p:nvPr/>
        </p:nvGrpSpPr>
        <p:grpSpPr>
          <a:xfrm>
            <a:off x="1734107" y="2709152"/>
            <a:ext cx="4198736" cy="2598849"/>
            <a:chOff x="4022109" y="2665385"/>
            <a:chExt cx="4198736" cy="2598849"/>
          </a:xfrm>
        </p:grpSpPr>
        <p:sp>
          <p:nvSpPr>
            <p:cNvPr id="12" name="Shape 47154">
              <a:extLst>
                <a:ext uri="{FF2B5EF4-FFF2-40B4-BE49-F238E27FC236}">
                  <a16:creationId xmlns:a16="http://schemas.microsoft.com/office/drawing/2014/main" id="{0368ECB1-798F-33E2-B81A-DDC5786D45A5}"/>
                </a:ext>
              </a:extLst>
            </p:cNvPr>
            <p:cNvSpPr/>
            <p:nvPr/>
          </p:nvSpPr>
          <p:spPr>
            <a:xfrm>
              <a:off x="4138666" y="2665385"/>
              <a:ext cx="3985205" cy="2598849"/>
            </a:xfrm>
            <a:prstGeom prst="rect">
              <a:avLst/>
            </a:prstGeom>
            <a:solidFill>
              <a:schemeClr val="bg1"/>
            </a:solidFill>
            <a:ln w="12700" cap="flat">
              <a:noFill/>
              <a:miter lim="400000"/>
            </a:ln>
            <a:effectLst/>
          </p:spPr>
          <p:txBody>
            <a:bodyPr wrap="square" lIns="0" tIns="0" rIns="0" bIns="0" numCol="1" anchor="t">
              <a:noAutofit/>
            </a:bodyPr>
            <a:lstStyle/>
            <a:p>
              <a:endParaRPr sz="2400" dirty="0"/>
            </a:p>
          </p:txBody>
        </p:sp>
        <p:sp>
          <p:nvSpPr>
            <p:cNvPr id="14" name="Subtitle 2">
              <a:extLst>
                <a:ext uri="{FF2B5EF4-FFF2-40B4-BE49-F238E27FC236}">
                  <a16:creationId xmlns:a16="http://schemas.microsoft.com/office/drawing/2014/main" id="{BC5814E0-E030-AD3A-18E3-2FA8E2E096ED}"/>
                </a:ext>
              </a:extLst>
            </p:cNvPr>
            <p:cNvSpPr txBox="1">
              <a:spLocks/>
            </p:cNvSpPr>
            <p:nvPr/>
          </p:nvSpPr>
          <p:spPr>
            <a:xfrm>
              <a:off x="4138666" y="3083423"/>
              <a:ext cx="3985205" cy="28700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ro-RO" sz="2000" b="1" dirty="0">
                  <a:solidFill>
                    <a:schemeClr val="tx1"/>
                  </a:solidFill>
                  <a:latin typeface="+mn-lt"/>
                  <a:ea typeface="Open Sans Light" panose="020B0306030504020204" pitchFamily="34" charset="0"/>
                  <a:cs typeface="Open Sans Light" panose="020B0306030504020204" pitchFamily="34" charset="0"/>
                </a:rPr>
                <a:t>VENITURI SUPUSE DECLARĂRII</a:t>
              </a:r>
              <a:endParaRPr lang="en-US" sz="2000" b="1" dirty="0">
                <a:solidFill>
                  <a:schemeClr val="tx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40157B98-5F85-8D7C-4CE1-847AB58809D4}"/>
                </a:ext>
              </a:extLst>
            </p:cNvPr>
            <p:cNvSpPr txBox="1"/>
            <p:nvPr/>
          </p:nvSpPr>
          <p:spPr>
            <a:xfrm>
              <a:off x="4022109" y="3615991"/>
              <a:ext cx="4198736" cy="1077218"/>
            </a:xfrm>
            <a:prstGeom prst="rect">
              <a:avLst/>
            </a:prstGeom>
            <a:noFill/>
          </p:spPr>
          <p:txBody>
            <a:bodyPr wrap="square" rtlCol="0">
              <a:spAutoFit/>
            </a:bodyPr>
            <a:lstStyle/>
            <a:p>
              <a:pPr algn="ctr"/>
              <a:r>
                <a:rPr lang="ro-RO" sz="1600" dirty="0"/>
                <a:t>(Nu se declară veniturile din care s-a reținut final impozitul pe venit pe teritoriul țării – dividende, </a:t>
              </a:r>
              <a:r>
                <a:rPr lang="ro-RO" sz="1600" dirty="0" err="1"/>
                <a:t>royalty</a:t>
              </a:r>
              <a:r>
                <a:rPr lang="ro-RO" sz="1600" dirty="0"/>
                <a:t>, darea în locațiune a bunurilor etc.)</a:t>
              </a:r>
              <a:endParaRPr lang="en-US" sz="1600" dirty="0"/>
            </a:p>
          </p:txBody>
        </p:sp>
      </p:grpSp>
    </p:spTree>
    <p:extLst>
      <p:ext uri="{BB962C8B-B14F-4D97-AF65-F5344CB8AC3E}">
        <p14:creationId xmlns:p14="http://schemas.microsoft.com/office/powerpoint/2010/main" val="37938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881" y="232738"/>
            <a:ext cx="2984119" cy="1076473"/>
          </a:xfrm>
        </p:spPr>
        <p:txBody>
          <a:bodyPr>
            <a:normAutofit fontScale="40000" lnSpcReduction="20000"/>
          </a:bodyPr>
          <a:lstStyle/>
          <a:p>
            <a:r>
              <a:rPr lang="ro-RO" dirty="0"/>
              <a:t>Acțiuni de trezorerie (banca Statului)</a:t>
            </a:r>
          </a:p>
          <a:p>
            <a:r>
              <a:rPr lang="ro-RO" dirty="0"/>
              <a:t>Administrarea veniturilor (fiscale și vamale)</a:t>
            </a:r>
          </a:p>
          <a:p>
            <a:r>
              <a:rPr lang="ro-RO" dirty="0"/>
              <a:t>Managementul datoriilor</a:t>
            </a:r>
          </a:p>
          <a:p>
            <a:r>
              <a:rPr lang="ro-RO" dirty="0"/>
              <a:t>Achiziții publice</a:t>
            </a:r>
          </a:p>
          <a:p>
            <a:endParaRPr lang="ro-RO" dirty="0"/>
          </a:p>
          <a:p>
            <a:endParaRPr lang="en-US" dirty="0"/>
          </a:p>
        </p:txBody>
      </p:sp>
      <p:sp>
        <p:nvSpPr>
          <p:cNvPr id="5" name="Title 1"/>
          <p:cNvSpPr>
            <a:spLocks noGrp="1"/>
          </p:cNvSpPr>
          <p:nvPr>
            <p:ph type="title"/>
          </p:nvPr>
        </p:nvSpPr>
        <p:spPr>
          <a:xfrm>
            <a:off x="1202919" y="284176"/>
            <a:ext cx="8855481" cy="1508760"/>
          </a:xfrm>
        </p:spPr>
        <p:txBody>
          <a:bodyPr/>
          <a:lstStyle/>
          <a:p>
            <a:r>
              <a:rPr lang="ro-RO" dirty="0"/>
              <a:t>Impozitul pe venit: </a:t>
            </a:r>
            <a:br>
              <a:rPr lang="ro-RO" dirty="0"/>
            </a:br>
            <a:r>
              <a:rPr lang="ro-RO" dirty="0"/>
              <a:t>obiectul impunerii</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3373" y="338117"/>
            <a:ext cx="2235321" cy="796234"/>
          </a:xfrm>
          <a:prstGeom prst="rect">
            <a:avLst/>
          </a:prstGeom>
        </p:spPr>
      </p:pic>
      <p:sp>
        <p:nvSpPr>
          <p:cNvPr id="4" name="Slide Number Placeholder 3">
            <a:extLst>
              <a:ext uri="{FF2B5EF4-FFF2-40B4-BE49-F238E27FC236}">
                <a16:creationId xmlns:a16="http://schemas.microsoft.com/office/drawing/2014/main" id="{D2359EBC-3871-69CD-AC08-362397791DDD}"/>
              </a:ext>
            </a:extLst>
          </p:cNvPr>
          <p:cNvSpPr>
            <a:spLocks noGrp="1"/>
          </p:cNvSpPr>
          <p:nvPr>
            <p:ph type="sldNum" sz="quarter" idx="12"/>
          </p:nvPr>
        </p:nvSpPr>
        <p:spPr/>
        <p:txBody>
          <a:bodyPr/>
          <a:lstStyle/>
          <a:p>
            <a:fld id="{98CE6352-719A-445D-9B46-59561F72D0C9}" type="slidenum">
              <a:rPr lang="en-US" smtClean="0"/>
              <a:t>9</a:t>
            </a:fld>
            <a:endParaRPr lang="en-US"/>
          </a:p>
        </p:txBody>
      </p:sp>
      <p:sp>
        <p:nvSpPr>
          <p:cNvPr id="2" name="Date Placeholder 1">
            <a:extLst>
              <a:ext uri="{FF2B5EF4-FFF2-40B4-BE49-F238E27FC236}">
                <a16:creationId xmlns:a16="http://schemas.microsoft.com/office/drawing/2014/main" id="{F319B8A7-FEC8-0150-B261-A39F906A2901}"/>
              </a:ext>
            </a:extLst>
          </p:cNvPr>
          <p:cNvSpPr>
            <a:spLocks noGrp="1"/>
          </p:cNvSpPr>
          <p:nvPr>
            <p:ph type="dt" sz="half" idx="10"/>
          </p:nvPr>
        </p:nvSpPr>
        <p:spPr/>
        <p:txBody>
          <a:bodyPr/>
          <a:lstStyle/>
          <a:p>
            <a:fld id="{E60C0994-81A8-4FBC-9E32-3E37F6F031E7}" type="datetime5">
              <a:rPr lang="en-US" smtClean="0"/>
              <a:t>2-Nov-23</a:t>
            </a:fld>
            <a:endParaRPr lang="en-US"/>
          </a:p>
        </p:txBody>
      </p:sp>
      <p:sp>
        <p:nvSpPr>
          <p:cNvPr id="22" name="Oval 21">
            <a:extLst>
              <a:ext uri="{FF2B5EF4-FFF2-40B4-BE49-F238E27FC236}">
                <a16:creationId xmlns:a16="http://schemas.microsoft.com/office/drawing/2014/main" id="{D8B09DED-F35B-C78D-C93E-8118B28E87EA}"/>
              </a:ext>
            </a:extLst>
          </p:cNvPr>
          <p:cNvSpPr/>
          <p:nvPr/>
        </p:nvSpPr>
        <p:spPr>
          <a:xfrm>
            <a:off x="2804375" y="2480430"/>
            <a:ext cx="3168352" cy="2334492"/>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r>
              <a:rPr lang="ro-RO" dirty="0">
                <a:solidFill>
                  <a:schemeClr val="tx1"/>
                </a:solidFill>
                <a:latin typeface="+mj-lt"/>
              </a:rPr>
              <a:t>Venituri obținute din activitatea în Republica Moldova</a:t>
            </a:r>
            <a:endParaRPr lang="ru-RU" dirty="0">
              <a:solidFill>
                <a:schemeClr val="tx1"/>
              </a:solidFill>
              <a:latin typeface="+mj-lt"/>
            </a:endParaRPr>
          </a:p>
        </p:txBody>
      </p:sp>
      <p:sp>
        <p:nvSpPr>
          <p:cNvPr id="23" name="Oval 22">
            <a:extLst>
              <a:ext uri="{FF2B5EF4-FFF2-40B4-BE49-F238E27FC236}">
                <a16:creationId xmlns:a16="http://schemas.microsoft.com/office/drawing/2014/main" id="{A643F11A-FB4E-928C-33D6-64A7D0697547}"/>
              </a:ext>
            </a:extLst>
          </p:cNvPr>
          <p:cNvSpPr/>
          <p:nvPr/>
        </p:nvSpPr>
        <p:spPr>
          <a:xfrm>
            <a:off x="6145275" y="3086730"/>
            <a:ext cx="3991227" cy="3456384"/>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ro-RO" dirty="0">
              <a:solidFill>
                <a:schemeClr val="tx1"/>
              </a:solidFill>
              <a:latin typeface="+mj-lt"/>
            </a:endParaRPr>
          </a:p>
          <a:p>
            <a:pPr algn="ctr"/>
            <a:endParaRPr lang="ro-RO" dirty="0">
              <a:solidFill>
                <a:schemeClr val="tx1"/>
              </a:solidFill>
              <a:latin typeface="+mj-lt"/>
            </a:endParaRPr>
          </a:p>
          <a:p>
            <a:pPr algn="ctr"/>
            <a:endParaRPr lang="ro-RO" dirty="0">
              <a:solidFill>
                <a:schemeClr val="tx1"/>
              </a:solidFill>
              <a:latin typeface="+mj-lt"/>
            </a:endParaRPr>
          </a:p>
          <a:p>
            <a:pPr algn="ctr"/>
            <a:endParaRPr lang="ro-RO" dirty="0">
              <a:solidFill>
                <a:schemeClr val="tx1"/>
              </a:solidFill>
              <a:latin typeface="+mj-lt"/>
            </a:endParaRPr>
          </a:p>
          <a:p>
            <a:pPr algn="ctr"/>
            <a:endParaRPr lang="ro-RO" dirty="0">
              <a:solidFill>
                <a:schemeClr val="tx1"/>
              </a:solidFill>
              <a:latin typeface="+mj-lt"/>
            </a:endParaRPr>
          </a:p>
          <a:p>
            <a:pPr algn="ctr"/>
            <a:r>
              <a:rPr lang="ro-RO" dirty="0">
                <a:solidFill>
                  <a:schemeClr val="tx1"/>
                </a:solidFill>
                <a:latin typeface="+mj-lt"/>
              </a:rPr>
              <a:t>Venituri obținute di</a:t>
            </a:r>
            <a:r>
              <a:rPr lang="en-US" dirty="0">
                <a:solidFill>
                  <a:schemeClr val="tx1"/>
                </a:solidFill>
                <a:latin typeface="+mj-lt"/>
              </a:rPr>
              <a:t>n </a:t>
            </a:r>
            <a:r>
              <a:rPr lang="ro-RO" dirty="0">
                <a:solidFill>
                  <a:schemeClr val="tx1"/>
                </a:solidFill>
                <a:latin typeface="+mj-lt"/>
              </a:rPr>
              <a:t>activitatea din afara Republicii Moldova</a:t>
            </a:r>
            <a:endParaRPr lang="ru-RU" dirty="0">
              <a:solidFill>
                <a:schemeClr val="tx1"/>
              </a:solidFill>
              <a:latin typeface="+mj-lt"/>
            </a:endParaRPr>
          </a:p>
        </p:txBody>
      </p:sp>
      <p:sp>
        <p:nvSpPr>
          <p:cNvPr id="24" name="Oval 23">
            <a:extLst>
              <a:ext uri="{FF2B5EF4-FFF2-40B4-BE49-F238E27FC236}">
                <a16:creationId xmlns:a16="http://schemas.microsoft.com/office/drawing/2014/main" id="{E74B7467-40E6-C327-F58C-954B47BAC6F1}"/>
              </a:ext>
            </a:extLst>
          </p:cNvPr>
          <p:cNvSpPr/>
          <p:nvPr/>
        </p:nvSpPr>
        <p:spPr>
          <a:xfrm>
            <a:off x="6769015" y="3304489"/>
            <a:ext cx="1619869" cy="914400"/>
          </a:xfrm>
          <a:prstGeom prst="ellipse">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ro-RO" dirty="0">
                <a:latin typeface="+mj-lt"/>
              </a:rPr>
              <a:t>Venituri financiare</a:t>
            </a:r>
            <a:endParaRPr lang="ru-RU" dirty="0">
              <a:latin typeface="+mj-lt"/>
            </a:endParaRPr>
          </a:p>
        </p:txBody>
      </p:sp>
      <p:sp>
        <p:nvSpPr>
          <p:cNvPr id="25" name="Oval 24">
            <a:extLst>
              <a:ext uri="{FF2B5EF4-FFF2-40B4-BE49-F238E27FC236}">
                <a16:creationId xmlns:a16="http://schemas.microsoft.com/office/drawing/2014/main" id="{5BE872D6-0594-5956-A1E8-9F9B27BB5839}"/>
              </a:ext>
            </a:extLst>
          </p:cNvPr>
          <p:cNvSpPr/>
          <p:nvPr/>
        </p:nvSpPr>
        <p:spPr>
          <a:xfrm>
            <a:off x="8246620" y="3791501"/>
            <a:ext cx="1686547" cy="914400"/>
          </a:xfrm>
          <a:prstGeom prst="ellipse">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ro-RO" dirty="0">
                <a:latin typeface="+mj-lt"/>
              </a:rPr>
              <a:t>Venituri din investiții</a:t>
            </a:r>
            <a:endParaRPr lang="ru-RU" dirty="0">
              <a:latin typeface="+mj-lt"/>
            </a:endParaRPr>
          </a:p>
        </p:txBody>
      </p:sp>
      <p:sp>
        <p:nvSpPr>
          <p:cNvPr id="26" name="Rectangle 25">
            <a:extLst>
              <a:ext uri="{FF2B5EF4-FFF2-40B4-BE49-F238E27FC236}">
                <a16:creationId xmlns:a16="http://schemas.microsoft.com/office/drawing/2014/main" id="{327690D4-EA57-3446-0B06-296ED9C2B98F}"/>
              </a:ext>
            </a:extLst>
          </p:cNvPr>
          <p:cNvSpPr/>
          <p:nvPr/>
        </p:nvSpPr>
        <p:spPr>
          <a:xfrm>
            <a:off x="2544876" y="2372058"/>
            <a:ext cx="7624693" cy="244286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latin typeface="+mj-lt"/>
            </a:endParaRPr>
          </a:p>
        </p:txBody>
      </p:sp>
      <p:sp>
        <p:nvSpPr>
          <p:cNvPr id="27" name="TextBox 26">
            <a:extLst>
              <a:ext uri="{FF2B5EF4-FFF2-40B4-BE49-F238E27FC236}">
                <a16:creationId xmlns:a16="http://schemas.microsoft.com/office/drawing/2014/main" id="{AA9BD4A6-3D81-3821-41D9-04362B0515C3}"/>
              </a:ext>
            </a:extLst>
          </p:cNvPr>
          <p:cNvSpPr txBox="1"/>
          <p:nvPr/>
        </p:nvSpPr>
        <p:spPr>
          <a:xfrm>
            <a:off x="6124245" y="2504854"/>
            <a:ext cx="3606097" cy="646331"/>
          </a:xfrm>
          <a:prstGeom prst="rect">
            <a:avLst/>
          </a:prstGeom>
          <a:noFill/>
        </p:spPr>
        <p:txBody>
          <a:bodyPr wrap="square" rtlCol="0">
            <a:spAutoFit/>
          </a:bodyPr>
          <a:lstStyle/>
          <a:p>
            <a:r>
              <a:rPr lang="ro-RO" b="1" dirty="0">
                <a:solidFill>
                  <a:srgbClr val="FF0000"/>
                </a:solidFill>
                <a:latin typeface="+mj-lt"/>
              </a:rPr>
              <a:t>Persoane fizice rezidente, inclusiv cetățeni</a:t>
            </a:r>
            <a:endParaRPr lang="ru-RU" b="1" dirty="0">
              <a:solidFill>
                <a:srgbClr val="FF0000"/>
              </a:solidFill>
              <a:latin typeface="+mj-lt"/>
            </a:endParaRPr>
          </a:p>
        </p:txBody>
      </p:sp>
      <p:sp>
        <p:nvSpPr>
          <p:cNvPr id="28" name="Rectangle 27">
            <a:extLst>
              <a:ext uri="{FF2B5EF4-FFF2-40B4-BE49-F238E27FC236}">
                <a16:creationId xmlns:a16="http://schemas.microsoft.com/office/drawing/2014/main" id="{CF38AB78-CC42-A2ED-E1FF-8F66BC928D2F}"/>
              </a:ext>
            </a:extLst>
          </p:cNvPr>
          <p:cNvSpPr/>
          <p:nvPr/>
        </p:nvSpPr>
        <p:spPr>
          <a:xfrm>
            <a:off x="1452924" y="1792936"/>
            <a:ext cx="4437382" cy="31336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9" name="Rectangle 28">
            <a:extLst>
              <a:ext uri="{FF2B5EF4-FFF2-40B4-BE49-F238E27FC236}">
                <a16:creationId xmlns:a16="http://schemas.microsoft.com/office/drawing/2014/main" id="{7234DD42-BA17-021E-A05C-541EAD99E50D}"/>
              </a:ext>
            </a:extLst>
          </p:cNvPr>
          <p:cNvSpPr/>
          <p:nvPr/>
        </p:nvSpPr>
        <p:spPr>
          <a:xfrm>
            <a:off x="2184835" y="2480430"/>
            <a:ext cx="8136904" cy="4319570"/>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0" name="TextBox 29">
            <a:extLst>
              <a:ext uri="{FF2B5EF4-FFF2-40B4-BE49-F238E27FC236}">
                <a16:creationId xmlns:a16="http://schemas.microsoft.com/office/drawing/2014/main" id="{00C5C7BE-88C4-EF8B-E69C-AC8A4F57336E}"/>
              </a:ext>
            </a:extLst>
          </p:cNvPr>
          <p:cNvSpPr txBox="1"/>
          <p:nvPr/>
        </p:nvSpPr>
        <p:spPr>
          <a:xfrm>
            <a:off x="2544876" y="5777203"/>
            <a:ext cx="4248473" cy="923330"/>
          </a:xfrm>
          <a:prstGeom prst="rect">
            <a:avLst/>
          </a:prstGeom>
          <a:noFill/>
        </p:spPr>
        <p:txBody>
          <a:bodyPr wrap="square" rtlCol="0">
            <a:spAutoFit/>
          </a:bodyPr>
          <a:lstStyle/>
          <a:p>
            <a:r>
              <a:rPr lang="ro-RO" b="1" dirty="0">
                <a:solidFill>
                  <a:schemeClr val="tx2">
                    <a:lumMod val="60000"/>
                    <a:lumOff val="40000"/>
                  </a:schemeClr>
                </a:solidFill>
                <a:latin typeface="+mj-lt"/>
              </a:rPr>
              <a:t>Persoane juridice și fizice ce practică activitate de întreprinzător, profesională sau individuală</a:t>
            </a:r>
            <a:endParaRPr lang="ru-RU" b="1" dirty="0">
              <a:solidFill>
                <a:schemeClr val="tx2">
                  <a:lumMod val="60000"/>
                  <a:lumOff val="40000"/>
                </a:schemeClr>
              </a:solidFill>
              <a:latin typeface="+mj-lt"/>
            </a:endParaRPr>
          </a:p>
        </p:txBody>
      </p:sp>
      <p:sp>
        <p:nvSpPr>
          <p:cNvPr id="31" name="Rectangle 30">
            <a:extLst>
              <a:ext uri="{FF2B5EF4-FFF2-40B4-BE49-F238E27FC236}">
                <a16:creationId xmlns:a16="http://schemas.microsoft.com/office/drawing/2014/main" id="{870AFEA2-73AE-BC11-9BA0-67135E7B588F}"/>
              </a:ext>
            </a:extLst>
          </p:cNvPr>
          <p:cNvSpPr/>
          <p:nvPr/>
        </p:nvSpPr>
        <p:spPr>
          <a:xfrm>
            <a:off x="2832907" y="2544078"/>
            <a:ext cx="3312368" cy="3031786"/>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2" name="TextBox 31">
            <a:extLst>
              <a:ext uri="{FF2B5EF4-FFF2-40B4-BE49-F238E27FC236}">
                <a16:creationId xmlns:a16="http://schemas.microsoft.com/office/drawing/2014/main" id="{8D43C1B2-1AFB-6ED5-AF9A-A1F20D0FCA46}"/>
              </a:ext>
            </a:extLst>
          </p:cNvPr>
          <p:cNvSpPr txBox="1"/>
          <p:nvPr/>
        </p:nvSpPr>
        <p:spPr>
          <a:xfrm>
            <a:off x="2976924" y="4946191"/>
            <a:ext cx="3002902" cy="646331"/>
          </a:xfrm>
          <a:prstGeom prst="rect">
            <a:avLst/>
          </a:prstGeom>
          <a:noFill/>
        </p:spPr>
        <p:txBody>
          <a:bodyPr wrap="square" rtlCol="0">
            <a:spAutoFit/>
          </a:bodyPr>
          <a:lstStyle/>
          <a:p>
            <a:r>
              <a:rPr lang="ro-RO" b="1" dirty="0">
                <a:solidFill>
                  <a:schemeClr val="accent1">
                    <a:lumMod val="60000"/>
                    <a:lumOff val="40000"/>
                  </a:schemeClr>
                </a:solidFill>
                <a:latin typeface="+mj-lt"/>
              </a:rPr>
              <a:t>Reprezentanța permanentă a nerezidentului</a:t>
            </a:r>
            <a:endParaRPr lang="ru-RU" b="1" dirty="0">
              <a:solidFill>
                <a:schemeClr val="accent1">
                  <a:lumMod val="60000"/>
                  <a:lumOff val="40000"/>
                </a:schemeClr>
              </a:solidFill>
              <a:latin typeface="+mj-lt"/>
            </a:endParaRPr>
          </a:p>
        </p:txBody>
      </p:sp>
      <p:sp>
        <p:nvSpPr>
          <p:cNvPr id="33" name="TextBox 32">
            <a:extLst>
              <a:ext uri="{FF2B5EF4-FFF2-40B4-BE49-F238E27FC236}">
                <a16:creationId xmlns:a16="http://schemas.microsoft.com/office/drawing/2014/main" id="{BEBDD620-0AB6-E101-70A0-E53834AC98FA}"/>
              </a:ext>
            </a:extLst>
          </p:cNvPr>
          <p:cNvSpPr txBox="1"/>
          <p:nvPr/>
        </p:nvSpPr>
        <p:spPr>
          <a:xfrm>
            <a:off x="1452923" y="1792936"/>
            <a:ext cx="3995602" cy="369332"/>
          </a:xfrm>
          <a:prstGeom prst="rect">
            <a:avLst/>
          </a:prstGeom>
          <a:noFill/>
        </p:spPr>
        <p:txBody>
          <a:bodyPr wrap="square" rtlCol="0">
            <a:spAutoFit/>
          </a:bodyPr>
          <a:lstStyle/>
          <a:p>
            <a:r>
              <a:rPr lang="ro-RO" b="1" dirty="0">
                <a:latin typeface="+mj-lt"/>
              </a:rPr>
              <a:t>Persoană fizică – cetățean străin și apatrid</a:t>
            </a:r>
            <a:endParaRPr lang="ru-RU" b="1" dirty="0">
              <a:latin typeface="+mj-lt"/>
            </a:endParaRPr>
          </a:p>
        </p:txBody>
      </p:sp>
    </p:spTree>
    <p:extLst>
      <p:ext uri="{BB962C8B-B14F-4D97-AF65-F5344CB8AC3E}">
        <p14:creationId xmlns:p14="http://schemas.microsoft.com/office/powerpoint/2010/main" val="16035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animBg="1"/>
      <p:bldP spid="29" grpId="0" animBg="1"/>
      <p:bldP spid="30" grpId="0"/>
      <p:bldP spid="31" grpId="0" animBg="1"/>
      <p:bldP spid="32" grpId="0"/>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2708</TotalTime>
  <Words>2206</Words>
  <Application>Microsoft Office PowerPoint</Application>
  <PresentationFormat>Widescreen</PresentationFormat>
  <Paragraphs>320</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Lato Light</vt:lpstr>
      <vt:lpstr>Times New Roman</vt:lpstr>
      <vt:lpstr>Wingdings</vt:lpstr>
      <vt:lpstr>Banded</vt:lpstr>
      <vt:lpstr>Inițiere în finanțe publice</vt:lpstr>
      <vt:lpstr>Despre impozite și taxe</vt:lpstr>
      <vt:lpstr>Repartizarea sarcinilor</vt:lpstr>
      <vt:lpstr>Principiile impunerii</vt:lpstr>
      <vt:lpstr>Elementele impozitului</vt:lpstr>
      <vt:lpstr>Sistemul de impozite și taxe</vt:lpstr>
      <vt:lpstr>Impozitul pe venit:  cota impunerii</vt:lpstr>
      <vt:lpstr>Impozitul pe venit:  venitul impozabil</vt:lpstr>
      <vt:lpstr>Impozitul pe venit:  obiectul impunerii</vt:lpstr>
      <vt:lpstr>Impozitul pe venit:  venituri active și pasive</vt:lpstr>
      <vt:lpstr>PowerPoint Presentation</vt:lpstr>
      <vt:lpstr>Curiozități</vt:lpstr>
      <vt:lpstr>Curiozități despre Milionari</vt:lpstr>
      <vt:lpstr>Impozitul pe venit:  regimuri fiscale</vt:lpstr>
      <vt:lpstr>Impozit pe venit  persoane juridice – regim general</vt:lpstr>
      <vt:lpstr>Impozitul pe venit:  rezidența fiscală</vt:lpstr>
      <vt:lpstr>               TVA Subiectul impunerii</vt:lpstr>
      <vt:lpstr>Obiectul impunerii</vt:lpstr>
      <vt:lpstr>Impozitul pe bunuri imobiliare</vt:lpstr>
      <vt:lpstr>Impozit pe avere</vt:lpstr>
      <vt:lpstr>Mai multe informații: partea a treia</vt:lpstr>
      <vt:lpstr>Sesiunea de întrebări-răspunsuri</vt:lpstr>
      <vt:lpstr>Vă mulțumim pentru atenție!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Procesul bugetar în 2023</dc:title>
  <dc:creator>Sireteanu Veronica</dc:creator>
  <cp:lastModifiedBy>Veronica Sireteanu</cp:lastModifiedBy>
  <cp:revision>103</cp:revision>
  <dcterms:created xsi:type="dcterms:W3CDTF">2023-03-06T10:58:20Z</dcterms:created>
  <dcterms:modified xsi:type="dcterms:W3CDTF">2023-11-02T13:08:04Z</dcterms:modified>
</cp:coreProperties>
</file>